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media/image10.svg" ContentType="image/svg+xml"/>
  <Override PartName="/ppt/media/image11.svg" ContentType="image/svg+xml"/>
  <Override PartName="/ppt/media/image12.svg" ContentType="image/svg+xml"/>
  <Override PartName="/ppt/media/image13.svg" ContentType="image/svg+xml"/>
  <Override PartName="/ppt/media/image17.svg" ContentType="image/svg+xml"/>
  <Override PartName="/ppt/media/image25.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5.svg" ContentType="image/svg+xml"/>
  <Override PartName="/ppt/media/image6.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27.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66" r:id="rId4"/>
    <p:sldMasterId id="2147483672" r:id="rId5"/>
    <p:sldMasterId id="2147483678" r:id="rId6"/>
    <p:sldMasterId id="2147483684" r:id="rId7"/>
    <p:sldMasterId id="2147483690" r:id="rId8"/>
    <p:sldMasterId id="2147483696" r:id="rId9"/>
    <p:sldMasterId id="2147483702" r:id="rId10"/>
    <p:sldMasterId id="2147483708" r:id="rId11"/>
    <p:sldMasterId id="2147483714" r:id="rId12"/>
    <p:sldMasterId id="2147483720" r:id="rId13"/>
    <p:sldMasterId id="2147483726" r:id="rId14"/>
    <p:sldMasterId id="2147483732" r:id="rId15"/>
    <p:sldMasterId id="2147483738" r:id="rId16"/>
    <p:sldMasterId id="2147483744" r:id="rId17"/>
    <p:sldMasterId id="2147483750" r:id="rId18"/>
    <p:sldMasterId id="2147483756" r:id="rId19"/>
    <p:sldMasterId id="2147483762" r:id="rId20"/>
    <p:sldMasterId id="2147483768" r:id="rId21"/>
    <p:sldMasterId id="2147483774" r:id="rId22"/>
    <p:sldMasterId id="2147483780" r:id="rId23"/>
    <p:sldMasterId id="2147483786" r:id="rId24"/>
    <p:sldMasterId id="2147483792" r:id="rId25"/>
    <p:sldMasterId id="2147483798" r:id="rId26"/>
  </p:sldMasterIdLst>
  <p:notesMasterIdLst>
    <p:notesMasterId r:id="rId28"/>
  </p:notesMasterIdLst>
  <p:handoutMasterIdLst>
    <p:handoutMasterId r:id="rId62"/>
  </p:handoutMasterIdLst>
  <p:sldIdLst>
    <p:sldId id="325" r:id="rId27"/>
    <p:sldId id="327" r:id="rId29"/>
    <p:sldId id="317" r:id="rId30"/>
    <p:sldId id="316" r:id="rId31"/>
    <p:sldId id="314" r:id="rId32"/>
    <p:sldId id="387" r:id="rId33"/>
    <p:sldId id="417" r:id="rId34"/>
    <p:sldId id="418" r:id="rId35"/>
    <p:sldId id="419" r:id="rId36"/>
    <p:sldId id="421" r:id="rId37"/>
    <p:sldId id="422" r:id="rId38"/>
    <p:sldId id="423" r:id="rId39"/>
    <p:sldId id="328" r:id="rId40"/>
    <p:sldId id="397" r:id="rId41"/>
    <p:sldId id="398" r:id="rId42"/>
    <p:sldId id="424" r:id="rId43"/>
    <p:sldId id="425" r:id="rId44"/>
    <p:sldId id="426" r:id="rId45"/>
    <p:sldId id="386" r:id="rId46"/>
    <p:sldId id="427" r:id="rId47"/>
    <p:sldId id="428" r:id="rId48"/>
    <p:sldId id="429" r:id="rId49"/>
    <p:sldId id="430" r:id="rId50"/>
    <p:sldId id="431" r:id="rId51"/>
    <p:sldId id="432" r:id="rId52"/>
    <p:sldId id="433" r:id="rId53"/>
    <p:sldId id="434" r:id="rId54"/>
    <p:sldId id="435" r:id="rId55"/>
    <p:sldId id="436" r:id="rId56"/>
    <p:sldId id="437" r:id="rId57"/>
    <p:sldId id="438" r:id="rId58"/>
    <p:sldId id="439" r:id="rId59"/>
    <p:sldId id="440" r:id="rId60"/>
    <p:sldId id="326" r:id="rId61"/>
  </p:sldIdLst>
  <p:sldSz cx="12192000" cy="6858000"/>
  <p:notesSz cx="6858000" cy="9144000"/>
  <p:embeddedFontLst>
    <p:embeddedFont>
      <p:font typeface="Calibri" panose="020F0502020204030204"/>
      <p:regular r:id="rId67"/>
    </p:embeddedFont>
    <p:embeddedFont>
      <p:font typeface="BiaoZhunCuHei" panose="02000503000000000000" charset="-122"/>
      <p:regular r:id="rId68"/>
    </p:embeddedFont>
    <p:embeddedFont>
      <p:font typeface="等线" charset="0"/>
      <p:regular r:id="rId69"/>
    </p:embeddedFont>
  </p:embeddedFontLst>
  <p:custDataLst>
    <p:tags r:id="rId7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视佐" initials="视" lastIdx="1" clrIdx="0"/>
  <p:cmAuthor id="1483810881" name="WPS_1679281038" initials="W" lastIdx="1" clrIdx="2"/>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0" d="100"/>
          <a:sy n="80" d="100"/>
        </p:scale>
        <p:origin x="2524" y="6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0" Type="http://schemas.openxmlformats.org/officeDocument/2006/relationships/tags" Target="tags/tag73.xml"/><Relationship Id="rId7" Type="http://schemas.openxmlformats.org/officeDocument/2006/relationships/slideMaster" Target="slideMasters/slideMaster6.xml"/><Relationship Id="rId69" Type="http://schemas.openxmlformats.org/officeDocument/2006/relationships/font" Target="fonts/font3.fntdata"/><Relationship Id="rId68" Type="http://schemas.openxmlformats.org/officeDocument/2006/relationships/font" Target="fonts/font2.fntdata"/><Relationship Id="rId67" Type="http://schemas.openxmlformats.org/officeDocument/2006/relationships/font" Target="fonts/font1.fntdata"/><Relationship Id="rId66" Type="http://schemas.openxmlformats.org/officeDocument/2006/relationships/commentAuthors" Target="commentAuthors.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slide" Target="slides/slide34.xml"/><Relationship Id="rId60" Type="http://schemas.openxmlformats.org/officeDocument/2006/relationships/slide" Target="slides/slide33.xml"/><Relationship Id="rId6" Type="http://schemas.openxmlformats.org/officeDocument/2006/relationships/slideMaster" Target="slideMasters/slideMaster5.xml"/><Relationship Id="rId59" Type="http://schemas.openxmlformats.org/officeDocument/2006/relationships/slide" Target="slides/slide32.xml"/><Relationship Id="rId58" Type="http://schemas.openxmlformats.org/officeDocument/2006/relationships/slide" Target="slides/slide31.xml"/><Relationship Id="rId57" Type="http://schemas.openxmlformats.org/officeDocument/2006/relationships/slide" Target="slides/slide30.xml"/><Relationship Id="rId56" Type="http://schemas.openxmlformats.org/officeDocument/2006/relationships/slide" Target="slides/slide29.xml"/><Relationship Id="rId55" Type="http://schemas.openxmlformats.org/officeDocument/2006/relationships/slide" Target="slides/slide28.xml"/><Relationship Id="rId54" Type="http://schemas.openxmlformats.org/officeDocument/2006/relationships/slide" Target="slides/slide27.xml"/><Relationship Id="rId53" Type="http://schemas.openxmlformats.org/officeDocument/2006/relationships/slide" Target="slides/slide26.xml"/><Relationship Id="rId52" Type="http://schemas.openxmlformats.org/officeDocument/2006/relationships/slide" Target="slides/slide25.xml"/><Relationship Id="rId51" Type="http://schemas.openxmlformats.org/officeDocument/2006/relationships/slide" Target="slides/slide24.xml"/><Relationship Id="rId50" Type="http://schemas.openxmlformats.org/officeDocument/2006/relationships/slide" Target="slides/slide23.xml"/><Relationship Id="rId5" Type="http://schemas.openxmlformats.org/officeDocument/2006/relationships/slideMaster" Target="slideMasters/slideMaster4.xml"/><Relationship Id="rId49" Type="http://schemas.openxmlformats.org/officeDocument/2006/relationships/slide" Target="slides/slide22.xml"/><Relationship Id="rId48" Type="http://schemas.openxmlformats.org/officeDocument/2006/relationships/slide" Target="slides/slide21.xml"/><Relationship Id="rId47" Type="http://schemas.openxmlformats.org/officeDocument/2006/relationships/slide" Target="slides/slide20.xml"/><Relationship Id="rId46" Type="http://schemas.openxmlformats.org/officeDocument/2006/relationships/slide" Target="slides/slide19.xml"/><Relationship Id="rId45" Type="http://schemas.openxmlformats.org/officeDocument/2006/relationships/slide" Target="slides/slide18.xml"/><Relationship Id="rId44" Type="http://schemas.openxmlformats.org/officeDocument/2006/relationships/slide" Target="slides/slide17.xml"/><Relationship Id="rId43" Type="http://schemas.openxmlformats.org/officeDocument/2006/relationships/slide" Target="slides/slide16.xml"/><Relationship Id="rId42" Type="http://schemas.openxmlformats.org/officeDocument/2006/relationships/slide" Target="slides/slide15.xml"/><Relationship Id="rId41" Type="http://schemas.openxmlformats.org/officeDocument/2006/relationships/slide" Target="slides/slide14.xml"/><Relationship Id="rId40" Type="http://schemas.openxmlformats.org/officeDocument/2006/relationships/slide" Target="slides/slide13.xml"/><Relationship Id="rId4" Type="http://schemas.openxmlformats.org/officeDocument/2006/relationships/slideMaster" Target="slideMasters/slideMaster3.xml"/><Relationship Id="rId39" Type="http://schemas.openxmlformats.org/officeDocument/2006/relationships/slide" Target="slides/slide12.xml"/><Relationship Id="rId38" Type="http://schemas.openxmlformats.org/officeDocument/2006/relationships/slide" Target="slides/slide11.xml"/><Relationship Id="rId37" Type="http://schemas.openxmlformats.org/officeDocument/2006/relationships/slide" Target="slides/slide10.xml"/><Relationship Id="rId36" Type="http://schemas.openxmlformats.org/officeDocument/2006/relationships/slide" Target="slides/slide9.xml"/><Relationship Id="rId35" Type="http://schemas.openxmlformats.org/officeDocument/2006/relationships/slide" Target="slides/slide8.xml"/><Relationship Id="rId34" Type="http://schemas.openxmlformats.org/officeDocument/2006/relationships/slide" Target="slides/slide7.xml"/><Relationship Id="rId33" Type="http://schemas.openxmlformats.org/officeDocument/2006/relationships/slide" Target="slides/slide6.xml"/><Relationship Id="rId32" Type="http://schemas.openxmlformats.org/officeDocument/2006/relationships/slide" Target="slides/slide5.xml"/><Relationship Id="rId31" Type="http://schemas.openxmlformats.org/officeDocument/2006/relationships/slide" Target="slides/slide4.xml"/><Relationship Id="rId30" Type="http://schemas.openxmlformats.org/officeDocument/2006/relationships/slide" Target="slides/slide3.xml"/><Relationship Id="rId3" Type="http://schemas.openxmlformats.org/officeDocument/2006/relationships/slideMaster" Target="slideMasters/slideMaster2.xml"/><Relationship Id="rId29" Type="http://schemas.openxmlformats.org/officeDocument/2006/relationships/slide" Target="slides/slide2.xml"/><Relationship Id="rId28" Type="http://schemas.openxmlformats.org/officeDocument/2006/relationships/notesMaster" Target="notesMasters/notesMaster1.xml"/><Relationship Id="rId27" Type="http://schemas.openxmlformats.org/officeDocument/2006/relationships/slide" Target="slides/slide1.xml"/><Relationship Id="rId26" Type="http://schemas.openxmlformats.org/officeDocument/2006/relationships/slideMaster" Target="slideMasters/slideMaster25.xml"/><Relationship Id="rId25" Type="http://schemas.openxmlformats.org/officeDocument/2006/relationships/slideMaster" Target="slideMasters/slideMaster24.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DA3DE8-7623-4910-BA5C-FBF98B1B78D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稻壳鸭鸭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1C7E2AA-49D4-4D98-995F-BE25198F46C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2E983A-EF9A-4853-8AA2-93C3D691F042}" type="datetimeFigureOut">
              <a:rPr lang="zh-CN" altLang="en-US" smtClean="0"/>
            </a:fld>
            <a:endParaRPr lang="zh-CN" altLang="en-US"/>
          </a:p>
        </p:txBody>
      </p:sp>
      <p:sp>
        <p:nvSpPr>
          <p:cNvPr id="4" name="稻壳鸭鸭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2D4F0-0E0C-49EE-9982-0817EB075D9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0.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0.xml"/></Relationships>
</file>

<file path=ppt/slideLayouts/_rels/slideLayout105.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1.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2.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2.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2.xml"/></Relationships>
</file>

<file path=ppt/slideLayouts/_rels/slideLayout11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4.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4.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4.xml"/></Relationships>
</file>

<file path=ppt/slideLayouts/_rels/slideLayout125.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5.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image" Target="../media/image11.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4" Type="http://schemas.openxmlformats.org/officeDocument/2006/relationships/image" Target="../media/image13.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4" Type="http://schemas.openxmlformats.org/officeDocument/2006/relationships/image" Target="../media/image10.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85.xml.rels><?xml version="1.0" encoding="UTF-8" standalone="yes"?>
<Relationships xmlns="http://schemas.openxmlformats.org/package/2006/relationships"><Relationship Id="rId4" Type="http://schemas.openxmlformats.org/officeDocument/2006/relationships/image" Target="../media/image12.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4" Type="http://schemas.openxmlformats.org/officeDocument/2006/relationships/image" Target="../media/image13.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8.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95.xml.rels><?xml version="1.0" encoding="UTF-8" standalone="yes"?>
<Relationships xmlns="http://schemas.openxmlformats.org/package/2006/relationships"><Relationship Id="rId4" Type="http://schemas.openxmlformats.org/officeDocument/2006/relationships/image" Target="../media/image9.sv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9.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1"/>
            <a:ext cx="12192000" cy="6857999"/>
          </a:xfrm>
          <a:prstGeom prst="rect">
            <a:avLst/>
          </a:prstGeom>
        </p:spPr>
      </p:pic>
      <p:pic>
        <p:nvPicPr>
          <p:cNvPr id="27" name="图形 26"/>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80879" y="646125"/>
            <a:ext cx="900000" cy="900000"/>
          </a:xfrm>
          <a:prstGeom prst="rect">
            <a:avLst/>
          </a:prstGeom>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1"/>
            <a:ext cx="12192000" cy="6857999"/>
          </a:xfrm>
          <a:prstGeom prst="rect">
            <a:avLst/>
          </a:prstGeom>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0"/>
            <a:ext cx="12192000" cy="6857999"/>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56.xml"/><Relationship Id="rId4" Type="http://schemas.openxmlformats.org/officeDocument/2006/relationships/slideLayout" Target="../slideLayouts/slideLayout55.xml"/><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 Type="http://schemas.openxmlformats.org/officeDocument/2006/relationships/slideLayout" Target="../slideLayouts/slideLayout57.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66.xml"/><Relationship Id="rId4" Type="http://schemas.openxmlformats.org/officeDocument/2006/relationships/slideLayout" Target="../slideLayouts/slideLayout65.xml"/><Relationship Id="rId3" Type="http://schemas.openxmlformats.org/officeDocument/2006/relationships/slideLayout" Target="../slideLayouts/slideLayout64.xml"/><Relationship Id="rId2" Type="http://schemas.openxmlformats.org/officeDocument/2006/relationships/slideLayout" Target="../slideLayouts/slideLayout63.xml"/><Relationship Id="rId1" Type="http://schemas.openxmlformats.org/officeDocument/2006/relationships/slideLayout" Target="../slideLayouts/slideLayout62.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 Type="http://schemas.openxmlformats.org/officeDocument/2006/relationships/slideLayout" Target="../slideLayouts/slideLayout67.xml"/></Relationships>
</file>

<file path=ppt/slideMasters/_rels/slideMaster14.xml.rels><?xml version="1.0" encoding="UTF-8" standalone="yes"?>
<Relationships xmlns="http://schemas.openxmlformats.org/package/2006/relationships"><Relationship Id="rId6" Type="http://schemas.openxmlformats.org/officeDocument/2006/relationships/theme" Target="../theme/theme14.xml"/><Relationship Id="rId5" Type="http://schemas.openxmlformats.org/officeDocument/2006/relationships/slideLayout" Target="../slideLayouts/slideLayout76.xml"/><Relationship Id="rId4" Type="http://schemas.openxmlformats.org/officeDocument/2006/relationships/slideLayout" Target="../slideLayouts/slideLayout75.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 Type="http://schemas.openxmlformats.org/officeDocument/2006/relationships/slideLayout" Target="../slideLayouts/slideLayout72.xml"/></Relationships>
</file>

<file path=ppt/slideMasters/_rels/slideMaster15.xml.rels><?xml version="1.0" encoding="UTF-8" standalone="yes"?>
<Relationships xmlns="http://schemas.openxmlformats.org/package/2006/relationships"><Relationship Id="rId6" Type="http://schemas.openxmlformats.org/officeDocument/2006/relationships/theme" Target="../theme/theme15.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 Type="http://schemas.openxmlformats.org/officeDocument/2006/relationships/slideLayout" Target="../slideLayouts/slideLayout78.xml"/><Relationship Id="rId1" Type="http://schemas.openxmlformats.org/officeDocument/2006/relationships/slideLayout" Target="../slideLayouts/slideLayout77.xml"/></Relationships>
</file>

<file path=ppt/slideMasters/_rels/slideMaster16.xml.rels><?xml version="1.0" encoding="UTF-8" standalone="yes"?>
<Relationships xmlns="http://schemas.openxmlformats.org/package/2006/relationships"><Relationship Id="rId6" Type="http://schemas.openxmlformats.org/officeDocument/2006/relationships/theme" Target="../theme/theme16.xml"/><Relationship Id="rId5" Type="http://schemas.openxmlformats.org/officeDocument/2006/relationships/slideLayout" Target="../slideLayouts/slideLayout86.xml"/><Relationship Id="rId4" Type="http://schemas.openxmlformats.org/officeDocument/2006/relationships/slideLayout" Target="../slideLayouts/slideLayout85.xml"/><Relationship Id="rId3" Type="http://schemas.openxmlformats.org/officeDocument/2006/relationships/slideLayout" Target="../slideLayouts/slideLayout84.xml"/><Relationship Id="rId2" Type="http://schemas.openxmlformats.org/officeDocument/2006/relationships/slideLayout" Target="../slideLayouts/slideLayout83.xml"/><Relationship Id="rId1" Type="http://schemas.openxmlformats.org/officeDocument/2006/relationships/slideLayout" Target="../slideLayouts/slideLayout82.xml"/></Relationships>
</file>

<file path=ppt/slideMasters/_rels/slideMaster17.xml.rels><?xml version="1.0" encoding="UTF-8" standalone="yes"?>
<Relationships xmlns="http://schemas.openxmlformats.org/package/2006/relationships"><Relationship Id="rId6" Type="http://schemas.openxmlformats.org/officeDocument/2006/relationships/theme" Target="../theme/theme17.xml"/><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 Type="http://schemas.openxmlformats.org/officeDocument/2006/relationships/slideLayout" Target="../slideLayouts/slideLayout88.xml"/><Relationship Id="rId1" Type="http://schemas.openxmlformats.org/officeDocument/2006/relationships/slideLayout" Target="../slideLayouts/slideLayout87.xml"/></Relationships>
</file>

<file path=ppt/slideMasters/_rels/slideMaster18.xml.rels><?xml version="1.0" encoding="UTF-8" standalone="yes"?>
<Relationships xmlns="http://schemas.openxmlformats.org/package/2006/relationships"><Relationship Id="rId6" Type="http://schemas.openxmlformats.org/officeDocument/2006/relationships/theme" Target="../theme/theme18.xml"/><Relationship Id="rId5" Type="http://schemas.openxmlformats.org/officeDocument/2006/relationships/slideLayout" Target="../slideLayouts/slideLayout96.xml"/><Relationship Id="rId4" Type="http://schemas.openxmlformats.org/officeDocument/2006/relationships/slideLayout" Target="../slideLayouts/slideLayout95.xml"/><Relationship Id="rId3" Type="http://schemas.openxmlformats.org/officeDocument/2006/relationships/slideLayout" Target="../slideLayouts/slideLayout94.xml"/><Relationship Id="rId2" Type="http://schemas.openxmlformats.org/officeDocument/2006/relationships/slideLayout" Target="../slideLayouts/slideLayout93.xml"/><Relationship Id="rId1" Type="http://schemas.openxmlformats.org/officeDocument/2006/relationships/slideLayout" Target="../slideLayouts/slideLayout92.xml"/></Relationships>
</file>

<file path=ppt/slideMasters/_rels/slideMaster19.xml.rels><?xml version="1.0" encoding="UTF-8" standalone="yes"?>
<Relationships xmlns="http://schemas.openxmlformats.org/package/2006/relationships"><Relationship Id="rId6" Type="http://schemas.openxmlformats.org/officeDocument/2006/relationships/theme" Target="../theme/theme19.xml"/><Relationship Id="rId5" Type="http://schemas.openxmlformats.org/officeDocument/2006/relationships/slideLayout" Target="../slideLayouts/slideLayout101.xml"/><Relationship Id="rId4" Type="http://schemas.openxmlformats.org/officeDocument/2006/relationships/slideLayout" Target="../slideLayouts/slideLayout100.xml"/><Relationship Id="rId3" Type="http://schemas.openxmlformats.org/officeDocument/2006/relationships/slideLayout" Target="../slideLayouts/slideLayout99.xml"/><Relationship Id="rId2" Type="http://schemas.openxmlformats.org/officeDocument/2006/relationships/slideLayout" Target="../slideLayouts/slideLayout98.xml"/><Relationship Id="rId1" Type="http://schemas.openxmlformats.org/officeDocument/2006/relationships/slideLayout" Target="../slideLayouts/slideLayout97.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20.xml.rels><?xml version="1.0" encoding="UTF-8" standalone="yes"?>
<Relationships xmlns="http://schemas.openxmlformats.org/package/2006/relationships"><Relationship Id="rId6" Type="http://schemas.openxmlformats.org/officeDocument/2006/relationships/theme" Target="../theme/theme20.xml"/><Relationship Id="rId5" Type="http://schemas.openxmlformats.org/officeDocument/2006/relationships/slideLayout" Target="../slideLayouts/slideLayout106.xml"/><Relationship Id="rId4" Type="http://schemas.openxmlformats.org/officeDocument/2006/relationships/slideLayout" Target="../slideLayouts/slideLayout105.xml"/><Relationship Id="rId3" Type="http://schemas.openxmlformats.org/officeDocument/2006/relationships/slideLayout" Target="../slideLayouts/slideLayout104.xml"/><Relationship Id="rId2" Type="http://schemas.openxmlformats.org/officeDocument/2006/relationships/slideLayout" Target="../slideLayouts/slideLayout103.xml"/><Relationship Id="rId1" Type="http://schemas.openxmlformats.org/officeDocument/2006/relationships/slideLayout" Target="../slideLayouts/slideLayout102.xml"/></Relationships>
</file>

<file path=ppt/slideMasters/_rels/slideMaster21.xml.rels><?xml version="1.0" encoding="UTF-8" standalone="yes"?>
<Relationships xmlns="http://schemas.openxmlformats.org/package/2006/relationships"><Relationship Id="rId6" Type="http://schemas.openxmlformats.org/officeDocument/2006/relationships/theme" Target="../theme/theme21.xml"/><Relationship Id="rId5" Type="http://schemas.openxmlformats.org/officeDocument/2006/relationships/slideLayout" Target="../slideLayouts/slideLayout111.xml"/><Relationship Id="rId4" Type="http://schemas.openxmlformats.org/officeDocument/2006/relationships/slideLayout" Target="../slideLayouts/slideLayout110.xml"/><Relationship Id="rId3" Type="http://schemas.openxmlformats.org/officeDocument/2006/relationships/slideLayout" Target="../slideLayouts/slideLayout109.xml"/><Relationship Id="rId2" Type="http://schemas.openxmlformats.org/officeDocument/2006/relationships/slideLayout" Target="../slideLayouts/slideLayout108.xml"/><Relationship Id="rId1" Type="http://schemas.openxmlformats.org/officeDocument/2006/relationships/slideLayout" Target="../slideLayouts/slideLayout107.xml"/></Relationships>
</file>

<file path=ppt/slideMasters/_rels/slideMaster22.xml.rels><?xml version="1.0" encoding="UTF-8" standalone="yes"?>
<Relationships xmlns="http://schemas.openxmlformats.org/package/2006/relationships"><Relationship Id="rId6" Type="http://schemas.openxmlformats.org/officeDocument/2006/relationships/theme" Target="../theme/theme22.xml"/><Relationship Id="rId5" Type="http://schemas.openxmlformats.org/officeDocument/2006/relationships/slideLayout" Target="../slideLayouts/slideLayout116.xml"/><Relationship Id="rId4" Type="http://schemas.openxmlformats.org/officeDocument/2006/relationships/slideLayout" Target="../slideLayouts/slideLayout115.xml"/><Relationship Id="rId3" Type="http://schemas.openxmlformats.org/officeDocument/2006/relationships/slideLayout" Target="../slideLayouts/slideLayout114.xml"/><Relationship Id="rId2" Type="http://schemas.openxmlformats.org/officeDocument/2006/relationships/slideLayout" Target="../slideLayouts/slideLayout113.xml"/><Relationship Id="rId1" Type="http://schemas.openxmlformats.org/officeDocument/2006/relationships/slideLayout" Target="../slideLayouts/slideLayout112.xml"/></Relationships>
</file>

<file path=ppt/slideMasters/_rels/slideMaster23.xml.rels><?xml version="1.0" encoding="UTF-8" standalone="yes"?>
<Relationships xmlns="http://schemas.openxmlformats.org/package/2006/relationships"><Relationship Id="rId6" Type="http://schemas.openxmlformats.org/officeDocument/2006/relationships/theme" Target="../theme/theme23.xml"/><Relationship Id="rId5" Type="http://schemas.openxmlformats.org/officeDocument/2006/relationships/slideLayout" Target="../slideLayouts/slideLayout121.xml"/><Relationship Id="rId4" Type="http://schemas.openxmlformats.org/officeDocument/2006/relationships/slideLayout" Target="../slideLayouts/slideLayout120.xml"/><Relationship Id="rId3" Type="http://schemas.openxmlformats.org/officeDocument/2006/relationships/slideLayout" Target="../slideLayouts/slideLayout119.xml"/><Relationship Id="rId2" Type="http://schemas.openxmlformats.org/officeDocument/2006/relationships/slideLayout" Target="../slideLayouts/slideLayout118.xml"/><Relationship Id="rId1" Type="http://schemas.openxmlformats.org/officeDocument/2006/relationships/slideLayout" Target="../slideLayouts/slideLayout117.xml"/></Relationships>
</file>

<file path=ppt/slideMasters/_rels/slideMaster24.xml.rels><?xml version="1.0" encoding="UTF-8" standalone="yes"?>
<Relationships xmlns="http://schemas.openxmlformats.org/package/2006/relationships"><Relationship Id="rId6" Type="http://schemas.openxmlformats.org/officeDocument/2006/relationships/theme" Target="../theme/theme24.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 Type="http://schemas.openxmlformats.org/officeDocument/2006/relationships/slideLayout" Target="../slideLayouts/slideLayout122.xml"/></Relationships>
</file>

<file path=ppt/slideMasters/_rels/slideMaster25.xml.rels><?xml version="1.0" encoding="UTF-8" standalone="yes"?>
<Relationships xmlns="http://schemas.openxmlformats.org/package/2006/relationships"><Relationship Id="rId6" Type="http://schemas.openxmlformats.org/officeDocument/2006/relationships/theme" Target="../theme/theme25.xml"/><Relationship Id="rId5" Type="http://schemas.openxmlformats.org/officeDocument/2006/relationships/slideLayout" Target="../slideLayouts/slideLayout131.xml"/><Relationship Id="rId4" Type="http://schemas.openxmlformats.org/officeDocument/2006/relationships/slideLayout" Target="../slideLayouts/slideLayout130.xml"/><Relationship Id="rId3" Type="http://schemas.openxmlformats.org/officeDocument/2006/relationships/slideLayout" Target="../slideLayouts/slideLayout129.xml"/><Relationship Id="rId2" Type="http://schemas.openxmlformats.org/officeDocument/2006/relationships/slideLayout" Target="../slideLayouts/slideLayout128.xml"/><Relationship Id="rId1" Type="http://schemas.openxmlformats.org/officeDocument/2006/relationships/slideLayout" Target="../slideLayouts/slideLayout127.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14.xml"/><Relationship Id="rId1"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tags" Target="../tags/tag15.xml"/><Relationship Id="rId1"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0.xml"/><Relationship Id="rId2" Type="http://schemas.openxmlformats.org/officeDocument/2006/relationships/tags" Target="../tags/tag16.xml"/><Relationship Id="rId1" Type="http://schemas.openxmlformats.org/officeDocument/2006/relationships/image" Target="../media/image2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25.svg"/><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18.xml"/><Relationship Id="rId2" Type="http://schemas.openxmlformats.org/officeDocument/2006/relationships/image" Target="../media/image26.png"/><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19.xml"/><Relationship Id="rId2" Type="http://schemas.openxmlformats.org/officeDocument/2006/relationships/image" Target="../media/image28.png"/><Relationship Id="rId1" Type="http://schemas.openxmlformats.org/officeDocument/2006/relationships/image" Target="../media/image27.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65.xml"/><Relationship Id="rId3" Type="http://schemas.openxmlformats.org/officeDocument/2006/relationships/tags" Target="../tags/tag21.xml"/><Relationship Id="rId2" Type="http://schemas.openxmlformats.org/officeDocument/2006/relationships/image" Target="../media/image29.png"/><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tags" Target="../tags/tag22.xml"/><Relationship Id="rId1"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5.xml"/><Relationship Id="rId2" Type="http://schemas.openxmlformats.org/officeDocument/2006/relationships/tags" Target="../tags/tag23.xml"/><Relationship Id="rId1" Type="http://schemas.openxmlformats.org/officeDocument/2006/relationships/image" Target="../media/image3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32.svg"/><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14.png"/></Relationships>
</file>

<file path=ppt/slides/_rels/slide20.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7" Type="http://schemas.openxmlformats.org/officeDocument/2006/relationships/slideLayout" Target="../slideLayouts/slideLayout40.xml"/><Relationship Id="rId26" Type="http://schemas.openxmlformats.org/officeDocument/2006/relationships/tags" Target="../tags/tag41.xml"/><Relationship Id="rId25" Type="http://schemas.openxmlformats.org/officeDocument/2006/relationships/image" Target="../media/image40.svg"/><Relationship Id="rId24" Type="http://schemas.openxmlformats.org/officeDocument/2006/relationships/image" Target="../media/image39.png"/><Relationship Id="rId23" Type="http://schemas.openxmlformats.org/officeDocument/2006/relationships/tags" Target="../tags/tag40.xml"/><Relationship Id="rId22" Type="http://schemas.openxmlformats.org/officeDocument/2006/relationships/image" Target="../media/image38.svg"/><Relationship Id="rId21" Type="http://schemas.openxmlformats.org/officeDocument/2006/relationships/image" Target="../media/image37.png"/><Relationship Id="rId20" Type="http://schemas.openxmlformats.org/officeDocument/2006/relationships/tags" Target="../tags/tag39.xml"/><Relationship Id="rId2" Type="http://schemas.openxmlformats.org/officeDocument/2006/relationships/tags" Target="../tags/tag25.xml"/><Relationship Id="rId19" Type="http://schemas.openxmlformats.org/officeDocument/2006/relationships/image" Target="../media/image36.svg"/><Relationship Id="rId18" Type="http://schemas.openxmlformats.org/officeDocument/2006/relationships/image" Target="../media/image35.png"/><Relationship Id="rId17" Type="http://schemas.openxmlformats.org/officeDocument/2006/relationships/tags" Target="../tags/tag38.xml"/><Relationship Id="rId16" Type="http://schemas.openxmlformats.org/officeDocument/2006/relationships/image" Target="../media/image34.svg"/><Relationship Id="rId15" Type="http://schemas.openxmlformats.org/officeDocument/2006/relationships/image" Target="../media/image33.png"/><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80.xml"/><Relationship Id="rId3" Type="http://schemas.openxmlformats.org/officeDocument/2006/relationships/tags" Target="../tags/tag43.xml"/><Relationship Id="rId2" Type="http://schemas.openxmlformats.org/officeDocument/2006/relationships/image" Target="../media/image41.png"/><Relationship Id="rId1" Type="http://schemas.openxmlformats.org/officeDocument/2006/relationships/tags" Target="../tags/tag4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tags" Target="../tags/tag44.xml"/><Relationship Id="rId1" Type="http://schemas.openxmlformats.org/officeDocument/2006/relationships/image" Target="../media/image42.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90.xml"/><Relationship Id="rId3" Type="http://schemas.openxmlformats.org/officeDocument/2006/relationships/tags" Target="../tags/tag45.xml"/><Relationship Id="rId2" Type="http://schemas.openxmlformats.org/officeDocument/2006/relationships/image" Target="../media/image44.png"/><Relationship Id="rId1" Type="http://schemas.openxmlformats.org/officeDocument/2006/relationships/image" Target="../media/image43.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openxmlformats.org/officeDocument/2006/relationships/image" Target="../media/image45.svg"/><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47.xml"/><Relationship Id="rId2" Type="http://schemas.openxmlformats.org/officeDocument/2006/relationships/image" Target="../media/image46.png"/><Relationship Id="rId1" Type="http://schemas.openxmlformats.org/officeDocument/2006/relationships/tags" Target="../tags/tag46.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00.xml"/><Relationship Id="rId2" Type="http://schemas.openxmlformats.org/officeDocument/2006/relationships/tags" Target="../tags/tag48.xml"/><Relationship Id="rId1" Type="http://schemas.openxmlformats.org/officeDocument/2006/relationships/image" Target="../media/image47.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05.xml"/><Relationship Id="rId3" Type="http://schemas.openxmlformats.org/officeDocument/2006/relationships/tags" Target="../tags/tag50.xml"/><Relationship Id="rId2" Type="http://schemas.openxmlformats.org/officeDocument/2006/relationships/image" Target="../media/image48.png"/><Relationship Id="rId1" Type="http://schemas.openxmlformats.org/officeDocument/2006/relationships/tags" Target="../tags/tag49.xml"/></Relationships>
</file>

<file path=ppt/slides/_rels/slide28.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image" Target="../media/image49.jpeg"/><Relationship Id="rId4" Type="http://schemas.openxmlformats.org/officeDocument/2006/relationships/tags" Target="../tags/tag54.xml"/><Relationship Id="rId3" Type="http://schemas.openxmlformats.org/officeDocument/2006/relationships/tags" Target="../tags/tag53.xml"/><Relationship Id="rId20" Type="http://schemas.openxmlformats.org/officeDocument/2006/relationships/slideLayout" Target="../slideLayouts/slideLayout4.xml"/><Relationship Id="rId2" Type="http://schemas.openxmlformats.org/officeDocument/2006/relationships/tags" Target="../tags/tag52.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image" Target="../media/image51.jpeg"/><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image" Target="../media/image50.jpeg"/><Relationship Id="rId1" Type="http://schemas.openxmlformats.org/officeDocument/2006/relationships/tags" Target="../tags/tag51.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10.xml"/><Relationship Id="rId3" Type="http://schemas.openxmlformats.org/officeDocument/2006/relationships/tags" Target="../tags/tag67.xml"/><Relationship Id="rId2" Type="http://schemas.openxmlformats.org/officeDocument/2006/relationships/image" Target="../media/image53.png"/><Relationship Id="rId1" Type="http://schemas.openxmlformats.org/officeDocument/2006/relationships/image" Target="../media/image5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15.xml"/><Relationship Id="rId2" Type="http://schemas.openxmlformats.org/officeDocument/2006/relationships/tags" Target="../tags/tag68.xml"/><Relationship Id="rId1" Type="http://schemas.openxmlformats.org/officeDocument/2006/relationships/image" Target="../media/image54.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20.xml"/><Relationship Id="rId3" Type="http://schemas.openxmlformats.org/officeDocument/2006/relationships/tags" Target="../tags/tag70.xml"/><Relationship Id="rId2" Type="http://schemas.openxmlformats.org/officeDocument/2006/relationships/image" Target="../media/image55.png"/><Relationship Id="rId1" Type="http://schemas.openxmlformats.org/officeDocument/2006/relationships/tags" Target="../tags/tag69.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5.xml"/><Relationship Id="rId2" Type="http://schemas.openxmlformats.org/officeDocument/2006/relationships/tags" Target="../tags/tag71.xml"/><Relationship Id="rId1" Type="http://schemas.openxmlformats.org/officeDocument/2006/relationships/image" Target="../media/image56.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30.xml"/><Relationship Id="rId2" Type="http://schemas.openxmlformats.org/officeDocument/2006/relationships/tags" Target="../tags/tag72.xml"/><Relationship Id="rId1" Type="http://schemas.openxmlformats.org/officeDocument/2006/relationships/image" Target="../media/image57.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5.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17.svg"/><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tags" Target="../tags/tag3.xml"/><Relationship Id="rId2" Type="http://schemas.openxmlformats.org/officeDocument/2006/relationships/image" Target="../media/image18.pn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30.xml"/><Relationship Id="rId4" Type="http://schemas.openxmlformats.org/officeDocument/2006/relationships/tags" Target="../tags/tag5.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45.xml"/><Relationship Id="rId3" Type="http://schemas.openxmlformats.org/officeDocument/2006/relationships/tags" Target="../tags/tag7.xml"/><Relationship Id="rId2" Type="http://schemas.openxmlformats.org/officeDocument/2006/relationships/image" Target="../media/image21.png"/><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50.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0"/>
          <p:cNvSpPr/>
          <p:nvPr/>
        </p:nvSpPr>
        <p:spPr>
          <a:xfrm>
            <a:off x="2512695" y="3577590"/>
            <a:ext cx="3103245" cy="539750"/>
          </a:xfrm>
          <a:prstGeom prst="roundRect">
            <a:avLst>
              <a:gd name="adj" fmla="val 50000"/>
            </a:avLst>
          </a:prstGeom>
          <a:noFill/>
          <a:ln w="12700">
            <a:solidFill>
              <a:schemeClr val="accent2"/>
            </a:solidFill>
            <a:round/>
          </a:ln>
          <a:effectLst/>
        </p:spPr>
        <p:txBody>
          <a:bodyPr vert="horz" wrap="square" lIns="91440" tIns="45720" rIns="91440" bIns="45720" numCol="1" anchor="ctr"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rPr>
              <a:t>北京出版社</a:t>
            </a:r>
            <a:endParaRPr kumimoji="0" lang="zh-CN" altLang="en-US" sz="2400" b="0" i="0" u="none" strike="noStrike" kern="1200" cap="none" spc="0" normalizeH="0" baseline="0" noProof="0">
              <a:ln>
                <a:noFill/>
              </a:ln>
              <a:solidFill>
                <a:srgbClr val="559BE0"/>
              </a:solidFill>
              <a:effectLst/>
              <a:uLnTx/>
              <a:uFillTx/>
              <a:latin typeface="汉仪雅酷黑 85W"/>
              <a:ea typeface="汉仪雅酷黑 85W"/>
              <a:cs typeface="+mn-cs"/>
            </a:endParaRPr>
          </a:p>
        </p:txBody>
      </p:sp>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数据分析方法</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r="949" b="196"/>
          <a:stretch>
            <a:fillRect/>
          </a:stretch>
        </p:blipFill>
        <p:spPr>
          <a:xfrm>
            <a:off x="1787525" y="572135"/>
            <a:ext cx="8804275" cy="56273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r="847" b="1397"/>
          <a:stretch>
            <a:fillRect/>
          </a:stretch>
        </p:blipFill>
        <p:spPr>
          <a:xfrm>
            <a:off x="1717675" y="1374775"/>
            <a:ext cx="9387840" cy="312801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r="738" b="2324"/>
          <a:stretch>
            <a:fillRect/>
          </a:stretch>
        </p:blipFill>
        <p:spPr>
          <a:xfrm>
            <a:off x="1903095" y="685165"/>
            <a:ext cx="8865235" cy="539305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向量自回归模型</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二</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58950" y="842645"/>
            <a:ext cx="7331710" cy="4826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rPr>
              <a:t>一、移动平均法</a:t>
            </a:r>
            <a:endParaRPr lang="zh-CN" altLang="en-US" sz="3200">
              <a:solidFill>
                <a:schemeClr val="accent1"/>
              </a:solidFill>
            </a:endParaRPr>
          </a:p>
        </p:txBody>
      </p:sp>
      <p:sp>
        <p:nvSpPr>
          <p:cNvPr id="4" name="文本框 3"/>
          <p:cNvSpPr txBox="1"/>
          <p:nvPr/>
        </p:nvSpPr>
        <p:spPr>
          <a:xfrm>
            <a:off x="1680845" y="1980565"/>
            <a:ext cx="9190355" cy="2168525"/>
          </a:xfrm>
          <a:prstGeom prst="rect">
            <a:avLst/>
          </a:prstGeom>
          <a:noFill/>
        </p:spPr>
        <p:txBody>
          <a:bodyPr wrap="square" rtlCol="0">
            <a:spAutoFit/>
          </a:bodyPr>
          <a:p>
            <a:pPr indent="0" fontAlgn="auto">
              <a:lnSpc>
                <a:spcPct val="150000"/>
              </a:lnSpc>
            </a:pPr>
            <a:r>
              <a:rPr lang="zh-CN" altLang="en-US">
                <a:latin typeface="宋体" charset="0"/>
                <a:ea typeface="宋体" charset="0"/>
                <a:cs typeface="宋体" charset="0"/>
              </a:rPr>
              <a:t>移动平均法假设时间序列是局部平稳的，且具有不变或缓慢变化的均值。基于此，该类方法采用移动的（局部）平均值来估计序列平均值的当前值，并用它来预测下一时刻（或时期）的情况。根据预测时使用的各元素的权值不同，移动平均法可以分为简单移动平均法和加权移动平均法。简单移动平均法的基本思想是，使用最近</a:t>
            </a:r>
            <a:r>
              <a:rPr lang="en-US" altLang="zh-CN">
                <a:latin typeface="宋体" charset="0"/>
                <a:ea typeface="宋体" charset="0"/>
                <a:cs typeface="宋体" charset="0"/>
              </a:rPr>
              <a:t> p </a:t>
            </a:r>
            <a:r>
              <a:rPr lang="zh-CN" altLang="en-US">
                <a:latin typeface="宋体" charset="0"/>
                <a:ea typeface="宋体" charset="0"/>
                <a:cs typeface="宋体" charset="0"/>
              </a:rPr>
              <a:t>个观测值的算术平均值对下一时刻（或时期）的变量取值</a:t>
            </a:r>
            <a:r>
              <a:rPr lang="en-US" altLang="zh-CN">
                <a:latin typeface="宋体" charset="0"/>
                <a:ea typeface="宋体" charset="0"/>
                <a:cs typeface="宋体" charset="0"/>
              </a:rPr>
              <a:t> yt </a:t>
            </a:r>
            <a:r>
              <a:rPr lang="zh-CN" altLang="en-US">
                <a:latin typeface="宋体" charset="0"/>
                <a:ea typeface="宋体" charset="0"/>
                <a:cs typeface="宋体" charset="0"/>
              </a:rPr>
              <a:t>进行预测。其数学表达式为</a:t>
            </a:r>
            <a:endParaRPr lang="zh-CN" altLang="en-US">
              <a:latin typeface="宋体" charset="0"/>
              <a:ea typeface="宋体" charset="0"/>
              <a:cs typeface="宋体" charset="0"/>
            </a:endParaRPr>
          </a:p>
        </p:txBody>
      </p:sp>
      <p:pic>
        <p:nvPicPr>
          <p:cNvPr id="5" name="图片 4"/>
          <p:cNvPicPr>
            <a:picLocks noChangeAspect="1"/>
          </p:cNvPicPr>
          <p:nvPr/>
        </p:nvPicPr>
        <p:blipFill>
          <a:blip r:embed="rId2"/>
          <a:srcRect r="1457" b="2835"/>
          <a:stretch>
            <a:fillRect/>
          </a:stretch>
        </p:blipFill>
        <p:spPr>
          <a:xfrm>
            <a:off x="3812540" y="4445000"/>
            <a:ext cx="5186680" cy="93472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r="773" b="3025"/>
          <a:stretch>
            <a:fillRect/>
          </a:stretch>
        </p:blipFill>
        <p:spPr>
          <a:xfrm>
            <a:off x="1740535" y="674370"/>
            <a:ext cx="9131300" cy="1913255"/>
          </a:xfrm>
          <a:prstGeom prst="rect">
            <a:avLst/>
          </a:prstGeom>
        </p:spPr>
      </p:pic>
      <p:pic>
        <p:nvPicPr>
          <p:cNvPr id="3" name="图片 2"/>
          <p:cNvPicPr>
            <a:picLocks noChangeAspect="1"/>
          </p:cNvPicPr>
          <p:nvPr/>
        </p:nvPicPr>
        <p:blipFill>
          <a:blip r:embed="rId2"/>
          <a:srcRect r="740" b="776"/>
          <a:stretch>
            <a:fillRect/>
          </a:stretch>
        </p:blipFill>
        <p:spPr>
          <a:xfrm>
            <a:off x="1741170" y="2587625"/>
            <a:ext cx="9130665" cy="3560445"/>
          </a:xfrm>
          <a:prstGeom prst="rect">
            <a:avLst/>
          </a:prstGeom>
        </p:spPr>
      </p:pic>
    </p:spTree>
    <p:custDataLst>
      <p:tags r:id="rId3"/>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58950" y="842645"/>
            <a:ext cx="7331710" cy="4826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rPr>
              <a:t>二、差分自回归移动平均模型</a:t>
            </a:r>
            <a:endParaRPr lang="zh-CN" altLang="en-US" sz="3200">
              <a:solidFill>
                <a:schemeClr val="accent1"/>
              </a:solidFill>
            </a:endParaRPr>
          </a:p>
        </p:txBody>
      </p:sp>
      <p:pic>
        <p:nvPicPr>
          <p:cNvPr id="2" name="图片 1"/>
          <p:cNvPicPr>
            <a:picLocks noChangeAspect="1"/>
          </p:cNvPicPr>
          <p:nvPr/>
        </p:nvPicPr>
        <p:blipFill>
          <a:blip r:embed="rId2"/>
          <a:srcRect r="464" b="2259"/>
          <a:stretch>
            <a:fillRect/>
          </a:stretch>
        </p:blipFill>
        <p:spPr>
          <a:xfrm>
            <a:off x="1074420" y="1602105"/>
            <a:ext cx="10357485" cy="38468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680845" y="683895"/>
            <a:ext cx="9190355" cy="2168525"/>
          </a:xfrm>
          <a:prstGeom prst="rect">
            <a:avLst/>
          </a:prstGeom>
          <a:noFill/>
        </p:spPr>
        <p:txBody>
          <a:bodyPr wrap="square" rtlCol="0">
            <a:spAutoFit/>
          </a:bodyPr>
          <a:p>
            <a:pPr indent="0" fontAlgn="auto">
              <a:lnSpc>
                <a:spcPct val="150000"/>
              </a:lnSpc>
            </a:pPr>
            <a:r>
              <a:rPr lang="zh-CN" altLang="en-US">
                <a:latin typeface="宋体" charset="0"/>
                <a:ea typeface="宋体" charset="0"/>
                <a:cs typeface="宋体" charset="0"/>
              </a:rPr>
              <a:t>首先，自回归模型假设时间序列满足平稳性。平稳性要求时间序列的均值、方差和协方差等统计特征不随时间的推移而发生变化，即时间序列内含的规律和逻辑在被预测的未来时间段内能够延续下去。通常当时间序列不满足平稳性时，特别是存在明显的增长或下降趋势时，可以尝试采用差分法将非平稳时间序列转化为平稳时间序列。常用的一阶差分和二阶差分的计算公式为</a:t>
            </a:r>
            <a:endParaRPr lang="zh-CN" altLang="en-US">
              <a:latin typeface="宋体" charset="0"/>
              <a:ea typeface="宋体" charset="0"/>
              <a:cs typeface="宋体" charset="0"/>
            </a:endParaRPr>
          </a:p>
        </p:txBody>
      </p:sp>
      <p:pic>
        <p:nvPicPr>
          <p:cNvPr id="2" name="图片 1"/>
          <p:cNvPicPr>
            <a:picLocks noChangeAspect="1"/>
          </p:cNvPicPr>
          <p:nvPr/>
        </p:nvPicPr>
        <p:blipFill>
          <a:blip r:embed="rId1"/>
          <a:srcRect r="309" b="1512"/>
          <a:stretch>
            <a:fillRect/>
          </a:stretch>
        </p:blipFill>
        <p:spPr>
          <a:xfrm>
            <a:off x="2428875" y="2764790"/>
            <a:ext cx="7999095" cy="326771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r="459" b="1139"/>
          <a:stretch>
            <a:fillRect/>
          </a:stretch>
        </p:blipFill>
        <p:spPr>
          <a:xfrm>
            <a:off x="2205990" y="630555"/>
            <a:ext cx="7522845" cy="555371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因素分解模型</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三</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矩形 287"/>
          <p:cNvSpPr/>
          <p:nvPr/>
        </p:nvSpPr>
        <p:spPr>
          <a:xfrm>
            <a:off x="3493" y="0"/>
            <a:ext cx="12191365" cy="6858000"/>
          </a:xfrm>
          <a:prstGeom prst="rect">
            <a:avLst/>
          </a:prstGeom>
          <a:gradFill>
            <a:gsLst>
              <a:gs pos="44000">
                <a:schemeClr val="bg1"/>
              </a:gs>
              <a:gs pos="100000">
                <a:srgbClr val="ABC8F0"/>
              </a:gs>
              <a:gs pos="91000">
                <a:srgbClr val="CDDFF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grpSp>
        <p:nvGrpSpPr>
          <p:cNvPr id="149" name="组合 148"/>
          <p:cNvGrpSpPr/>
          <p:nvPr/>
        </p:nvGrpSpPr>
        <p:grpSpPr>
          <a:xfrm>
            <a:off x="11585100" y="297816"/>
            <a:ext cx="231140" cy="146050"/>
            <a:chOff x="4609" y="13051"/>
            <a:chExt cx="442" cy="400"/>
          </a:xfrm>
        </p:grpSpPr>
        <p:cxnSp>
          <p:nvCxnSpPr>
            <p:cNvPr id="150" name="直接连接符 149"/>
            <p:cNvCxnSpPr/>
            <p:nvPr/>
          </p:nvCxnSpPr>
          <p:spPr>
            <a:xfrm>
              <a:off x="4609" y="130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1" name="直接连接符 150"/>
            <p:cNvCxnSpPr/>
            <p:nvPr/>
          </p:nvCxnSpPr>
          <p:spPr>
            <a:xfrm>
              <a:off x="4609" y="132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a:off x="4609" y="13451"/>
              <a:ext cx="443" cy="0"/>
            </a:xfrm>
            <a:prstGeom prst="line">
              <a:avLst/>
            </a:prstGeom>
            <a:noFill/>
            <a:ln w="38100" cap="rnd">
              <a:solidFill>
                <a:schemeClr val="bg1">
                  <a:alpha val="80000"/>
                </a:scheme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cxnSp>
      </p:grpSp>
      <p:sp>
        <p:nvSpPr>
          <p:cNvPr id="46" name="任意多边形 45"/>
          <p:cNvSpPr/>
          <p:nvPr/>
        </p:nvSpPr>
        <p:spPr>
          <a:xfrm flipH="1">
            <a:off x="0" y="4829810"/>
            <a:ext cx="3047365" cy="20281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47" name="任意多边形 46"/>
          <p:cNvSpPr/>
          <p:nvPr/>
        </p:nvSpPr>
        <p:spPr>
          <a:xfrm flipV="1">
            <a:off x="10818495" y="0"/>
            <a:ext cx="1373505" cy="9144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454" h="6957">
                <a:moveTo>
                  <a:pt x="8635" y="0"/>
                </a:moveTo>
                <a:cubicBezTo>
                  <a:pt x="9230" y="0"/>
                  <a:pt x="9811" y="59"/>
                  <a:pt x="10373" y="171"/>
                </a:cubicBezTo>
                <a:lnTo>
                  <a:pt x="10454" y="188"/>
                </a:lnTo>
                <a:lnTo>
                  <a:pt x="10454" y="6957"/>
                </a:lnTo>
                <a:lnTo>
                  <a:pt x="0" y="6957"/>
                </a:lnTo>
                <a:lnTo>
                  <a:pt x="2" y="6947"/>
                </a:lnTo>
                <a:cubicBezTo>
                  <a:pt x="867" y="2975"/>
                  <a:pt x="4403" y="0"/>
                  <a:pt x="8635" y="0"/>
                </a:cubicBezTo>
                <a:close/>
              </a:path>
            </a:pathLst>
          </a:custGeom>
          <a:gradFill>
            <a:gsLst>
              <a:gs pos="0">
                <a:srgbClr val="51BCFF"/>
              </a:gs>
              <a:gs pos="100000">
                <a:srgbClr val="014BB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nvGrpSpPr>
          <p:cNvPr id="80" name="组合 79"/>
          <p:cNvGrpSpPr/>
          <p:nvPr/>
        </p:nvGrpSpPr>
        <p:grpSpPr>
          <a:xfrm>
            <a:off x="11077735" y="6404928"/>
            <a:ext cx="716915" cy="133350"/>
            <a:chOff x="17480" y="10245"/>
            <a:chExt cx="1129" cy="210"/>
          </a:xfrm>
        </p:grpSpPr>
        <p:sp>
          <p:nvSpPr>
            <p:cNvPr id="81" name="椭圆 80"/>
            <p:cNvSpPr/>
            <p:nvPr/>
          </p:nvSpPr>
          <p:spPr>
            <a:xfrm>
              <a:off x="17480" y="10245"/>
              <a:ext cx="210" cy="210"/>
            </a:xfrm>
            <a:prstGeom prst="ellips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Medium" panose="00000600000000000000" pitchFamily="2" charset="-122"/>
                <a:ea typeface="MiSans Medium" panose="00000600000000000000" pitchFamily="2" charset="-122"/>
                <a:cs typeface="MiSans Medium" panose="00000600000000000000" pitchFamily="2" charset="-122"/>
              </a:endParaRPr>
            </a:p>
          </p:txBody>
        </p:sp>
        <p:sp>
          <p:nvSpPr>
            <p:cNvPr id="82" name="等腰三角形 81"/>
            <p:cNvSpPr/>
            <p:nvPr/>
          </p:nvSpPr>
          <p:spPr>
            <a:xfrm>
              <a:off x="17955" y="10260"/>
              <a:ext cx="209" cy="180"/>
            </a:xfrm>
            <a:prstGeom prst="triangle">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sp>
          <p:nvSpPr>
            <p:cNvPr id="83" name="矩形 82"/>
            <p:cNvSpPr/>
            <p:nvPr/>
          </p:nvSpPr>
          <p:spPr>
            <a:xfrm>
              <a:off x="18429" y="10260"/>
              <a:ext cx="180" cy="180"/>
            </a:xfrm>
            <a:prstGeom prst="rect">
              <a:avLst/>
            </a:prstGeom>
            <a:noFill/>
            <a:ln w="38100" cap="rnd">
              <a:solidFill>
                <a:srgbClr val="0084E9">
                  <a:alpha val="80000"/>
                </a:srgbClr>
              </a:solidFill>
              <a:round/>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iSans Medium" panose="00000600000000000000" pitchFamily="2" charset="-122"/>
                <a:ea typeface="MiSans Medium" panose="00000600000000000000" pitchFamily="2" charset="-122"/>
                <a:cs typeface="MiSans Medium" panose="00000600000000000000" pitchFamily="2" charset="-122"/>
                <a:sym typeface="+mn-ea"/>
              </a:endParaRPr>
            </a:p>
          </p:txBody>
        </p:sp>
      </p:grpSp>
      <p:pic>
        <p:nvPicPr>
          <p:cNvPr id="3" name="图片 2" descr="976"/>
          <p:cNvPicPr>
            <a:picLocks noChangeAspect="1"/>
          </p:cNvPicPr>
          <p:nvPr/>
        </p:nvPicPr>
        <p:blipFill>
          <a:blip r:embed="rId1"/>
          <a:stretch>
            <a:fillRect/>
          </a:stretch>
        </p:blipFill>
        <p:spPr>
          <a:xfrm>
            <a:off x="764540" y="1296670"/>
            <a:ext cx="4970145" cy="4643755"/>
          </a:xfrm>
          <a:prstGeom prst="rect">
            <a:avLst/>
          </a:prstGeom>
        </p:spPr>
      </p:pic>
      <p:sp>
        <p:nvSpPr>
          <p:cNvPr id="21" name="视佐3-1"/>
          <p:cNvSpPr txBox="1"/>
          <p:nvPr>
            <p:custDataLst>
              <p:tags r:id="rId2"/>
            </p:custDataLst>
          </p:nvPr>
        </p:nvSpPr>
        <p:spPr>
          <a:xfrm>
            <a:off x="6026785" y="1913890"/>
            <a:ext cx="5963285" cy="2584450"/>
          </a:xfrm>
          <a:prstGeom prst="rect">
            <a:avLst/>
          </a:prstGeom>
          <a:noFill/>
        </p:spPr>
        <p:txBody>
          <a:bodyPr wrap="square" rtlCol="0">
            <a:spAutoFit/>
          </a:bodyPr>
          <a:lstStyle/>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项目八　</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a:p>
            <a:pPr indent="0" fontAlgn="auto">
              <a:lnSpc>
                <a:spcPct val="150000"/>
              </a:lnSpc>
            </a:pPr>
            <a:r>
              <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rPr>
              <a:t>时间序列分析</a:t>
            </a:r>
            <a:endParaRPr lang="zh-CN" altLang="en-US" sz="5400">
              <a:solidFill>
                <a:srgbClr val="0084E9"/>
              </a:solidFill>
              <a:latin typeface="MiSans Semibold" panose="00000700000000000000" charset="-122"/>
              <a:ea typeface="MiSans Semibold" panose="00000700000000000000" charset="-122"/>
              <a:cs typeface="思源黑体 CN Medium" panose="020B0600000000000000" charset="-122"/>
              <a:sym typeface="MiSans Medium" panose="00000600000000000000"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48130" y="535940"/>
            <a:ext cx="9947910" cy="7200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2">
                    <a:lumMod val="75000"/>
                  </a:schemeClr>
                </a:solidFill>
              </a:rPr>
              <a:t>一、时间序列因素分解</a:t>
            </a:r>
            <a:endParaRPr lang="zh-CN" altLang="en-US" sz="3200">
              <a:solidFill>
                <a:schemeClr val="accent2">
                  <a:lumMod val="75000"/>
                </a:schemeClr>
              </a:solidFill>
            </a:endParaRPr>
          </a:p>
        </p:txBody>
      </p:sp>
      <p:sp>
        <p:nvSpPr>
          <p:cNvPr id="7" name="椭圆 1"/>
          <p:cNvSpPr/>
          <p:nvPr>
            <p:custDataLst>
              <p:tags r:id="rId2"/>
            </p:custDataLst>
          </p:nvPr>
        </p:nvSpPr>
        <p:spPr>
          <a:xfrm rot="10800000">
            <a:off x="6000809" y="2206756"/>
            <a:ext cx="1877233" cy="1877233"/>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423503" y="2206756"/>
            <a:ext cx="1877233" cy="1877233"/>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椭圆 2"/>
          <p:cNvSpPr/>
          <p:nvPr>
            <p:custDataLst>
              <p:tags r:id="rId4"/>
            </p:custDataLst>
          </p:nvPr>
        </p:nvSpPr>
        <p:spPr>
          <a:xfrm rot="10800000">
            <a:off x="6000809" y="3855412"/>
            <a:ext cx="1877233" cy="1877233"/>
          </a:xfrm>
          <a:prstGeom prst="ellipse">
            <a:avLst/>
          </a:prstGeom>
          <a:solidFill>
            <a:schemeClr val="accent4">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 name="椭圆 4"/>
          <p:cNvSpPr/>
          <p:nvPr>
            <p:custDataLst>
              <p:tags r:id="rId5"/>
            </p:custDataLst>
          </p:nvPr>
        </p:nvSpPr>
        <p:spPr>
          <a:xfrm rot="10800000">
            <a:off x="4423503" y="3855412"/>
            <a:ext cx="1877233" cy="1877233"/>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5" name="矩形 6"/>
          <p:cNvSpPr/>
          <p:nvPr>
            <p:custDataLst>
              <p:tags r:id="rId6"/>
            </p:custDataLst>
          </p:nvPr>
        </p:nvSpPr>
        <p:spPr>
          <a:xfrm>
            <a:off x="8080375" y="1789430"/>
            <a:ext cx="3415665" cy="174244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季节变动（</a:t>
            </a:r>
            <a:r>
              <a:rPr lang="en-US" altLang="zh-CN" sz="1600" dirty="0">
                <a:solidFill>
                  <a:schemeClr val="tx1">
                    <a:lumMod val="85000"/>
                    <a:lumOff val="15000"/>
                  </a:schemeClr>
                </a:solidFill>
                <a:latin typeface="+mn-ea"/>
                <a:cs typeface="+mn-ea"/>
              </a:rPr>
              <a:t>S</a:t>
            </a:r>
            <a:r>
              <a:rPr lang="zh-CN" altLang="en-US" sz="1600" dirty="0">
                <a:solidFill>
                  <a:schemeClr val="tx1">
                    <a:lumMod val="85000"/>
                    <a:lumOff val="15000"/>
                  </a:schemeClr>
                </a:solidFill>
                <a:latin typeface="+mn-ea"/>
                <a:cs typeface="+mn-ea"/>
              </a:rPr>
              <a:t>）描述了观测变量或现象受到自然季节因素（如气候条件）或人文习惯季节因素（如节假日）影响而产生的周期性波动。这种波动通常以年为周期，但也可以是月、周或日为周期，其特点是周期长度和波动幅度相对固定。</a:t>
            </a:r>
            <a:endParaRPr lang="zh-CN" altLang="en-US" sz="1600" dirty="0">
              <a:solidFill>
                <a:schemeClr val="tx1">
                  <a:lumMod val="85000"/>
                  <a:lumOff val="15000"/>
                </a:schemeClr>
              </a:solidFill>
              <a:latin typeface="+mn-ea"/>
              <a:cs typeface="+mn-ea"/>
            </a:endParaRPr>
          </a:p>
        </p:txBody>
      </p:sp>
      <p:sp>
        <p:nvSpPr>
          <p:cNvPr id="19" name="矩形 11"/>
          <p:cNvSpPr/>
          <p:nvPr>
            <p:custDataLst>
              <p:tags r:id="rId7"/>
            </p:custDataLst>
          </p:nvPr>
        </p:nvSpPr>
        <p:spPr>
          <a:xfrm>
            <a:off x="8220907" y="1423431"/>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季节变动的周期性特点</a:t>
            </a:r>
            <a:endParaRPr lang="zh-CN" altLang="en-US" sz="2000" b="1" kern="0">
              <a:solidFill>
                <a:schemeClr val="accent2"/>
              </a:solidFill>
              <a:latin typeface="+mn-ea"/>
              <a:cs typeface="+mn-ea"/>
            </a:endParaRPr>
          </a:p>
        </p:txBody>
      </p:sp>
      <p:sp>
        <p:nvSpPr>
          <p:cNvPr id="20" name="矩形 13"/>
          <p:cNvSpPr/>
          <p:nvPr>
            <p:custDataLst>
              <p:tags r:id="rId8"/>
            </p:custDataLst>
          </p:nvPr>
        </p:nvSpPr>
        <p:spPr>
          <a:xfrm>
            <a:off x="8220710" y="4597400"/>
            <a:ext cx="3150235" cy="1450975"/>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不规则变动（</a:t>
            </a:r>
            <a:r>
              <a:rPr lang="en-US" altLang="zh-CN" sz="1600" dirty="0">
                <a:solidFill>
                  <a:schemeClr val="tx1">
                    <a:lumMod val="85000"/>
                    <a:lumOff val="15000"/>
                  </a:schemeClr>
                </a:solidFill>
                <a:latin typeface="+mn-ea"/>
                <a:cs typeface="+mn-ea"/>
                <a:sym typeface="+mn-ea"/>
              </a:rPr>
              <a:t>I</a:t>
            </a:r>
            <a:r>
              <a:rPr lang="zh-CN" altLang="en-US" sz="1600" dirty="0">
                <a:solidFill>
                  <a:schemeClr val="tx1">
                    <a:lumMod val="85000"/>
                    <a:lumOff val="15000"/>
                  </a:schemeClr>
                </a:solidFill>
                <a:latin typeface="+mn-ea"/>
                <a:cs typeface="+mn-ea"/>
                <a:sym typeface="+mn-ea"/>
              </a:rPr>
              <a:t>）指的是观测变量或现象受到各种偶然因素（如自然灾害、意外事故等）影响而产生的非规律性波动。</a:t>
            </a:r>
            <a:endParaRPr lang="zh-CN" altLang="en-US" sz="1600" dirty="0">
              <a:solidFill>
                <a:schemeClr val="tx1">
                  <a:lumMod val="85000"/>
                  <a:lumOff val="15000"/>
                </a:schemeClr>
              </a:solidFill>
              <a:latin typeface="+mn-ea"/>
              <a:cs typeface="+mn-ea"/>
              <a:sym typeface="+mn-ea"/>
            </a:endParaRPr>
          </a:p>
        </p:txBody>
      </p:sp>
      <p:sp>
        <p:nvSpPr>
          <p:cNvPr id="21" name="矩形 17"/>
          <p:cNvSpPr/>
          <p:nvPr>
            <p:custDataLst>
              <p:tags r:id="rId9"/>
            </p:custDataLst>
          </p:nvPr>
        </p:nvSpPr>
        <p:spPr>
          <a:xfrm>
            <a:off x="8220907" y="4140818"/>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4"/>
                </a:solidFill>
                <a:latin typeface="+mn-ea"/>
                <a:cs typeface="+mn-ea"/>
              </a:rPr>
              <a:t>不规则变动的随机性因素</a:t>
            </a:r>
            <a:endParaRPr lang="zh-CN" altLang="en-US" sz="2000" b="1" kern="0">
              <a:solidFill>
                <a:schemeClr val="accent4"/>
              </a:solidFill>
              <a:latin typeface="+mn-ea"/>
              <a:cs typeface="+mn-ea"/>
            </a:endParaRPr>
          </a:p>
        </p:txBody>
      </p:sp>
      <p:sp>
        <p:nvSpPr>
          <p:cNvPr id="22" name="矩形 22"/>
          <p:cNvSpPr/>
          <p:nvPr>
            <p:custDataLst>
              <p:tags r:id="rId10"/>
            </p:custDataLst>
          </p:nvPr>
        </p:nvSpPr>
        <p:spPr>
          <a:xfrm>
            <a:off x="680085" y="1826895"/>
            <a:ext cx="3662680" cy="174244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长期趋势（</a:t>
            </a:r>
            <a:r>
              <a:rPr lang="en-US" altLang="zh-CN" sz="1600" dirty="0">
                <a:solidFill>
                  <a:schemeClr val="tx1">
                    <a:lumMod val="85000"/>
                    <a:lumOff val="15000"/>
                  </a:schemeClr>
                </a:solidFill>
                <a:latin typeface="+mn-ea"/>
                <a:cs typeface="+mn-ea"/>
              </a:rPr>
              <a:t>T</a:t>
            </a:r>
            <a:r>
              <a:rPr lang="zh-CN" altLang="en-US" sz="1600" dirty="0">
                <a:solidFill>
                  <a:schemeClr val="tx1">
                    <a:lumMod val="85000"/>
                    <a:lumOff val="15000"/>
                  </a:schemeClr>
                </a:solidFill>
                <a:latin typeface="+mn-ea"/>
                <a:cs typeface="+mn-ea"/>
              </a:rPr>
              <a:t>）是时间序列分析中的一个核心组成部分，它代表了观测变量或现象在较长时间内由于内在本质因素的影响而表现出的持续上升、下降或平稳的发展态势。这种趋势反映了变量的基本运动方向，是理解数据长期行为的关键。</a:t>
            </a:r>
            <a:endParaRPr lang="zh-CN" altLang="en-US" sz="1600" dirty="0">
              <a:solidFill>
                <a:schemeClr val="tx1">
                  <a:lumMod val="85000"/>
                  <a:lumOff val="15000"/>
                </a:schemeClr>
              </a:solidFill>
              <a:latin typeface="+mn-ea"/>
              <a:cs typeface="+mn-ea"/>
            </a:endParaRPr>
          </a:p>
        </p:txBody>
      </p:sp>
      <p:sp>
        <p:nvSpPr>
          <p:cNvPr id="24" name="矩形 23"/>
          <p:cNvSpPr/>
          <p:nvPr>
            <p:custDataLst>
              <p:tags r:id="rId11"/>
            </p:custDataLst>
          </p:nvPr>
        </p:nvSpPr>
        <p:spPr>
          <a:xfrm>
            <a:off x="819316" y="1423431"/>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长期趋势的定义与影响</a:t>
            </a:r>
            <a:endParaRPr lang="zh-CN" altLang="en-US" sz="2000" b="1" kern="0">
              <a:solidFill>
                <a:schemeClr val="accent1"/>
              </a:solidFill>
              <a:latin typeface="+mn-ea"/>
              <a:cs typeface="+mn-ea"/>
            </a:endParaRPr>
          </a:p>
        </p:txBody>
      </p:sp>
      <p:sp>
        <p:nvSpPr>
          <p:cNvPr id="25" name="矩形 24"/>
          <p:cNvSpPr/>
          <p:nvPr>
            <p:custDataLst>
              <p:tags r:id="rId12"/>
            </p:custDataLst>
          </p:nvPr>
        </p:nvSpPr>
        <p:spPr>
          <a:xfrm>
            <a:off x="819150" y="4597400"/>
            <a:ext cx="3523615" cy="174244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循环变动（</a:t>
            </a:r>
            <a:r>
              <a:rPr lang="en-US" altLang="zh-CN" sz="1600" dirty="0">
                <a:solidFill>
                  <a:schemeClr val="tx1">
                    <a:lumMod val="85000"/>
                    <a:lumOff val="15000"/>
                  </a:schemeClr>
                </a:solidFill>
                <a:latin typeface="+mn-ea"/>
                <a:cs typeface="+mn-ea"/>
              </a:rPr>
              <a:t>C</a:t>
            </a:r>
            <a:r>
              <a:rPr lang="zh-CN" altLang="en-US" sz="1600" dirty="0">
                <a:solidFill>
                  <a:schemeClr val="tx1">
                    <a:lumMod val="85000"/>
                    <a:lumOff val="15000"/>
                  </a:schemeClr>
                </a:solidFill>
                <a:latin typeface="+mn-ea"/>
                <a:cs typeface="+mn-ea"/>
              </a:rPr>
              <a:t>）反映了时间序列中周期超过一年的规律性波动，这通常与经济周期相关。循环变动揭示了经济活动中的长周期波动，对于预测和政策制定具有重要意义。</a:t>
            </a:r>
            <a:endParaRPr lang="zh-CN" altLang="en-US" sz="1600" dirty="0">
              <a:solidFill>
                <a:schemeClr val="tx1">
                  <a:lumMod val="85000"/>
                  <a:lumOff val="15000"/>
                </a:schemeClr>
              </a:solidFill>
              <a:latin typeface="+mn-ea"/>
              <a:cs typeface="+mn-ea"/>
            </a:endParaRPr>
          </a:p>
        </p:txBody>
      </p:sp>
      <p:sp>
        <p:nvSpPr>
          <p:cNvPr id="26" name="矩形 25"/>
          <p:cNvSpPr/>
          <p:nvPr>
            <p:custDataLst>
              <p:tags r:id="rId13"/>
            </p:custDataLst>
          </p:nvPr>
        </p:nvSpPr>
        <p:spPr>
          <a:xfrm>
            <a:off x="819316" y="4140818"/>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3"/>
                </a:solidFill>
                <a:latin typeface="+mn-ea"/>
                <a:cs typeface="+mn-ea"/>
              </a:rPr>
              <a:t>循环变动的周期与经济周期</a:t>
            </a:r>
            <a:endParaRPr lang="zh-CN" altLang="en-US" sz="2000" b="1" kern="0">
              <a:solidFill>
                <a:schemeClr val="accent3"/>
              </a:solidFill>
              <a:latin typeface="+mn-ea"/>
              <a:cs typeface="+mn-ea"/>
            </a:endParaRPr>
          </a:p>
        </p:txBody>
      </p:sp>
      <p:pic>
        <p:nvPicPr>
          <p:cNvPr id="27" name="图片 4"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745893" y="2951840"/>
            <a:ext cx="386612" cy="386612"/>
          </a:xfrm>
          <a:prstGeom prst="rect">
            <a:avLst/>
          </a:prstGeom>
        </p:spPr>
      </p:pic>
      <p:pic>
        <p:nvPicPr>
          <p:cNvPr id="28" name="图片 11" descr="343439383331313b343532303032373bbfcdbba7b5b5b0b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742736" y="4597339"/>
            <a:ext cx="393772" cy="393772"/>
          </a:xfrm>
          <a:prstGeom prst="rect">
            <a:avLst/>
          </a:prstGeom>
        </p:spPr>
      </p:pic>
      <p:pic>
        <p:nvPicPr>
          <p:cNvPr id="29" name="图片 7" descr="343439383331313b343532303032333bc6f3d2b5bcf2bde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168588" y="4600497"/>
            <a:ext cx="386613" cy="386613"/>
          </a:xfrm>
          <a:prstGeom prst="rect">
            <a:avLst/>
          </a:prstGeom>
        </p:spPr>
      </p:pic>
      <p:pic>
        <p:nvPicPr>
          <p:cNvPr id="30" name="图片 3" descr="343439383331313b343532303031393bd2b5bca8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165430" y="2948683"/>
            <a:ext cx="393772" cy="393772"/>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58950" y="690880"/>
            <a:ext cx="7331710" cy="4826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rPr>
              <a:t>二、</a:t>
            </a:r>
            <a:r>
              <a:rPr lang="en-US" altLang="zh-CN" sz="3200">
                <a:solidFill>
                  <a:schemeClr val="accent1"/>
                </a:solidFill>
              </a:rPr>
              <a:t>Prophet </a:t>
            </a:r>
            <a:r>
              <a:rPr lang="zh-CN" altLang="en-US" sz="3200">
                <a:solidFill>
                  <a:schemeClr val="accent1"/>
                </a:solidFill>
              </a:rPr>
              <a:t>模型</a:t>
            </a:r>
            <a:endParaRPr lang="zh-CN" altLang="en-US" sz="3200">
              <a:solidFill>
                <a:schemeClr val="accent1"/>
              </a:solidFill>
            </a:endParaRPr>
          </a:p>
        </p:txBody>
      </p:sp>
      <p:pic>
        <p:nvPicPr>
          <p:cNvPr id="3" name="图片 2"/>
          <p:cNvPicPr>
            <a:picLocks noChangeAspect="1"/>
          </p:cNvPicPr>
          <p:nvPr/>
        </p:nvPicPr>
        <p:blipFill>
          <a:blip r:embed="rId2"/>
          <a:srcRect r="810" b="908"/>
          <a:stretch>
            <a:fillRect/>
          </a:stretch>
        </p:blipFill>
        <p:spPr>
          <a:xfrm>
            <a:off x="1758950" y="1173480"/>
            <a:ext cx="8937625" cy="505777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r="930" b="1548"/>
          <a:stretch>
            <a:fillRect/>
          </a:stretch>
        </p:blipFill>
        <p:spPr>
          <a:xfrm>
            <a:off x="1727835" y="1176655"/>
            <a:ext cx="9458960" cy="45053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r="381" b="4341"/>
          <a:stretch>
            <a:fillRect/>
          </a:stretch>
        </p:blipFill>
        <p:spPr>
          <a:xfrm>
            <a:off x="1658620" y="758190"/>
            <a:ext cx="9306560" cy="1245235"/>
          </a:xfrm>
          <a:prstGeom prst="rect">
            <a:avLst/>
          </a:prstGeom>
        </p:spPr>
      </p:pic>
      <p:pic>
        <p:nvPicPr>
          <p:cNvPr id="4" name="图片 3"/>
          <p:cNvPicPr>
            <a:picLocks noChangeAspect="1"/>
          </p:cNvPicPr>
          <p:nvPr/>
        </p:nvPicPr>
        <p:blipFill>
          <a:blip r:embed="rId2"/>
          <a:srcRect r="650" b="885"/>
          <a:stretch>
            <a:fillRect/>
          </a:stretch>
        </p:blipFill>
        <p:spPr>
          <a:xfrm>
            <a:off x="1658620" y="2003425"/>
            <a:ext cx="9306560" cy="42024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892550"/>
            <a:chOff x="946487" y="525937"/>
            <a:chExt cx="10580901" cy="3892550"/>
          </a:xfrm>
        </p:grpSpPr>
        <p:sp>
          <p:nvSpPr>
            <p:cNvPr id="17" name="文本框 16"/>
            <p:cNvSpPr txBox="1"/>
            <p:nvPr/>
          </p:nvSpPr>
          <p:spPr>
            <a:xfrm>
              <a:off x="946487" y="2850037"/>
              <a:ext cx="6169660" cy="15684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基于循环神经网络的时间序列分析</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四</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58950" y="842645"/>
            <a:ext cx="7331710" cy="4826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rPr>
              <a:t>一、循环神经网络</a:t>
            </a:r>
            <a:endParaRPr lang="zh-CN" altLang="en-US" sz="3200">
              <a:solidFill>
                <a:schemeClr val="accent1"/>
              </a:solidFill>
            </a:endParaRPr>
          </a:p>
        </p:txBody>
      </p:sp>
      <p:sp>
        <p:nvSpPr>
          <p:cNvPr id="4" name="文本框 3"/>
          <p:cNvSpPr txBox="1"/>
          <p:nvPr/>
        </p:nvSpPr>
        <p:spPr>
          <a:xfrm>
            <a:off x="1501140" y="1397000"/>
            <a:ext cx="9190355" cy="2584450"/>
          </a:xfrm>
          <a:prstGeom prst="rect">
            <a:avLst/>
          </a:prstGeom>
          <a:noFill/>
        </p:spPr>
        <p:txBody>
          <a:bodyPr wrap="square" rtlCol="0">
            <a:spAutoFit/>
          </a:bodyPr>
          <a:p>
            <a:pPr indent="0" fontAlgn="auto">
              <a:lnSpc>
                <a:spcPct val="150000"/>
              </a:lnSpc>
            </a:pPr>
            <a:r>
              <a:rPr lang="zh-CN" altLang="en-US">
                <a:latin typeface="宋体" charset="0"/>
                <a:ea typeface="宋体" charset="0"/>
                <a:cs typeface="宋体" charset="0"/>
              </a:rPr>
              <a:t>顾名思义，循环神经网络（</a:t>
            </a:r>
            <a:r>
              <a:rPr lang="en-US" altLang="zh-CN">
                <a:latin typeface="宋体" charset="0"/>
                <a:ea typeface="宋体" charset="0"/>
                <a:cs typeface="宋体" charset="0"/>
              </a:rPr>
              <a:t>recurrent neural network</a:t>
            </a:r>
            <a:r>
              <a:rPr lang="zh-CN" altLang="en-US">
                <a:latin typeface="宋体" charset="0"/>
                <a:ea typeface="宋体" charset="0"/>
                <a:cs typeface="宋体" charset="0"/>
              </a:rPr>
              <a:t>，</a:t>
            </a:r>
            <a:r>
              <a:rPr lang="en-US" altLang="zh-CN">
                <a:latin typeface="宋体" charset="0"/>
                <a:ea typeface="宋体" charset="0"/>
                <a:cs typeface="宋体" charset="0"/>
              </a:rPr>
              <a:t>RNN</a:t>
            </a:r>
            <a:r>
              <a:rPr lang="zh-CN" altLang="en-US">
                <a:latin typeface="宋体" charset="0"/>
                <a:ea typeface="宋体" charset="0"/>
                <a:cs typeface="宋体" charset="0"/>
              </a:rPr>
              <a:t>）是一种包含循环的神经网络模型。整体上来看，循环神经网络和传统神经网络的结构类似，也是由输入层、隐藏层和输出层三部分组成；但和传统神经网络不同的是，在循环神经网络的隐藏层有一个箭头表示数据的循环更新，以达到记忆的目的。循环神经网络可以看作是一个随时间推移重复发生的网络结构。图</a:t>
            </a:r>
            <a:r>
              <a:rPr lang="en-US" altLang="zh-CN">
                <a:latin typeface="宋体" charset="0"/>
                <a:ea typeface="宋体" charset="0"/>
                <a:cs typeface="宋体" charset="0"/>
              </a:rPr>
              <a:t> 8 -3 </a:t>
            </a:r>
            <a:r>
              <a:rPr lang="zh-CN" altLang="en-US">
                <a:latin typeface="宋体" charset="0"/>
                <a:ea typeface="宋体" charset="0"/>
                <a:cs typeface="宋体" charset="0"/>
              </a:rPr>
              <a:t>所示为包含单隐藏层的循环神经网络示意图，在其隐藏层的展开图中，</a:t>
            </a:r>
            <a:r>
              <a:rPr lang="en-US" altLang="zh-CN">
                <a:latin typeface="宋体" charset="0"/>
                <a:ea typeface="宋体" charset="0"/>
                <a:cs typeface="宋体" charset="0"/>
              </a:rPr>
              <a:t>xt </a:t>
            </a:r>
            <a:r>
              <a:rPr lang="zh-CN" altLang="en-US">
                <a:latin typeface="宋体" charset="0"/>
                <a:ea typeface="宋体" charset="0"/>
                <a:cs typeface="宋体" charset="0"/>
              </a:rPr>
              <a:t>表示在</a:t>
            </a:r>
            <a:r>
              <a:rPr lang="en-US" altLang="zh-CN">
                <a:latin typeface="宋体" charset="0"/>
                <a:ea typeface="宋体" charset="0"/>
                <a:cs typeface="宋体" charset="0"/>
              </a:rPr>
              <a:t> t </a:t>
            </a:r>
            <a:r>
              <a:rPr lang="zh-CN" altLang="en-US">
                <a:latin typeface="宋体" charset="0"/>
                <a:ea typeface="宋体" charset="0"/>
                <a:cs typeface="宋体" charset="0"/>
              </a:rPr>
              <a:t>时刻的输入，</a:t>
            </a:r>
            <a:r>
              <a:rPr lang="en-US" altLang="zh-CN">
                <a:latin typeface="宋体" charset="0"/>
                <a:ea typeface="宋体" charset="0"/>
                <a:cs typeface="宋体" charset="0"/>
              </a:rPr>
              <a:t>ht </a:t>
            </a:r>
            <a:r>
              <a:rPr lang="zh-CN" altLang="en-US">
                <a:latin typeface="宋体" charset="0"/>
                <a:ea typeface="宋体" charset="0"/>
                <a:cs typeface="宋体" charset="0"/>
              </a:rPr>
              <a:t>表示在</a:t>
            </a:r>
            <a:r>
              <a:rPr lang="en-US" altLang="zh-CN">
                <a:latin typeface="宋体" charset="0"/>
                <a:ea typeface="宋体" charset="0"/>
                <a:cs typeface="宋体" charset="0"/>
              </a:rPr>
              <a:t> t </a:t>
            </a:r>
            <a:r>
              <a:rPr lang="zh-CN" altLang="en-US">
                <a:latin typeface="宋体" charset="0"/>
                <a:ea typeface="宋体" charset="0"/>
                <a:cs typeface="宋体" charset="0"/>
              </a:rPr>
              <a:t>时刻的隐藏状态，</a:t>
            </a:r>
            <a:r>
              <a:rPr lang="en-US" altLang="zh-CN">
                <a:latin typeface="宋体" charset="0"/>
                <a:ea typeface="宋体" charset="0"/>
                <a:cs typeface="宋体" charset="0"/>
              </a:rPr>
              <a:t>yt </a:t>
            </a:r>
            <a:r>
              <a:rPr lang="zh-CN" altLang="en-US">
                <a:latin typeface="宋体" charset="0"/>
                <a:ea typeface="宋体" charset="0"/>
                <a:cs typeface="宋体" charset="0"/>
              </a:rPr>
              <a:t>表示在</a:t>
            </a:r>
            <a:r>
              <a:rPr lang="en-US" altLang="zh-CN">
                <a:latin typeface="宋体" charset="0"/>
                <a:ea typeface="宋体" charset="0"/>
                <a:cs typeface="宋体" charset="0"/>
              </a:rPr>
              <a:t> t </a:t>
            </a:r>
            <a:r>
              <a:rPr lang="zh-CN" altLang="en-US">
                <a:latin typeface="宋体" charset="0"/>
                <a:ea typeface="宋体" charset="0"/>
                <a:cs typeface="宋体" charset="0"/>
              </a:rPr>
              <a:t>时刻的输出。</a:t>
            </a:r>
            <a:endParaRPr lang="zh-CN" altLang="en-US">
              <a:latin typeface="宋体" charset="0"/>
              <a:ea typeface="宋体" charset="0"/>
              <a:cs typeface="宋体" charset="0"/>
            </a:endParaRPr>
          </a:p>
        </p:txBody>
      </p:sp>
      <p:pic>
        <p:nvPicPr>
          <p:cNvPr id="2" name="图片 1"/>
          <p:cNvPicPr>
            <a:picLocks noChangeAspect="1"/>
          </p:cNvPicPr>
          <p:nvPr/>
        </p:nvPicPr>
        <p:blipFill>
          <a:blip r:embed="rId2"/>
          <a:stretch>
            <a:fillRect/>
          </a:stretch>
        </p:blipFill>
        <p:spPr>
          <a:xfrm>
            <a:off x="3189605" y="3981450"/>
            <a:ext cx="5007610" cy="219900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680845" y="508635"/>
            <a:ext cx="9190355" cy="1753235"/>
          </a:xfrm>
          <a:prstGeom prst="rect">
            <a:avLst/>
          </a:prstGeom>
          <a:noFill/>
        </p:spPr>
        <p:txBody>
          <a:bodyPr wrap="square" rtlCol="0">
            <a:spAutoFit/>
          </a:bodyPr>
          <a:p>
            <a:pPr indent="0" fontAlgn="auto">
              <a:lnSpc>
                <a:spcPct val="150000"/>
              </a:lnSpc>
            </a:pPr>
            <a:r>
              <a:rPr lang="zh-CN" altLang="en-US">
                <a:latin typeface="宋体" charset="0"/>
                <a:ea typeface="宋体" charset="0"/>
                <a:cs typeface="宋体" charset="0"/>
              </a:rPr>
              <a:t>对于时间序列，可以把不同时刻的数据依次输入循环神经网络。每个时刻，根据当前的输入数据</a:t>
            </a:r>
            <a:r>
              <a:rPr lang="en-US" altLang="zh-CN">
                <a:latin typeface="宋体" charset="0"/>
                <a:ea typeface="宋体" charset="0"/>
                <a:cs typeface="宋体" charset="0"/>
              </a:rPr>
              <a:t> x</a:t>
            </a:r>
            <a:r>
              <a:rPr lang="en-US" altLang="zh-CN" baseline="-25000">
                <a:latin typeface="宋体" charset="0"/>
                <a:ea typeface="宋体" charset="0"/>
                <a:cs typeface="宋体" charset="0"/>
              </a:rPr>
              <a:t>t</a:t>
            </a:r>
            <a:r>
              <a:rPr lang="en-US" altLang="zh-CN">
                <a:latin typeface="宋体" charset="0"/>
                <a:ea typeface="宋体" charset="0"/>
                <a:cs typeface="宋体" charset="0"/>
              </a:rPr>
              <a:t> </a:t>
            </a:r>
            <a:r>
              <a:rPr lang="zh-CN" altLang="en-US">
                <a:latin typeface="宋体" charset="0"/>
                <a:ea typeface="宋体" charset="0"/>
                <a:cs typeface="宋体" charset="0"/>
              </a:rPr>
              <a:t>和前一时刻的隐藏状态</a:t>
            </a:r>
            <a:r>
              <a:rPr lang="en-US" altLang="zh-CN">
                <a:latin typeface="宋体" charset="0"/>
                <a:ea typeface="宋体" charset="0"/>
                <a:cs typeface="宋体" charset="0"/>
              </a:rPr>
              <a:t> h</a:t>
            </a:r>
            <a:r>
              <a:rPr lang="en-US" altLang="zh-CN" baseline="-25000">
                <a:latin typeface="宋体" charset="0"/>
                <a:ea typeface="宋体" charset="0"/>
                <a:cs typeface="宋体" charset="0"/>
              </a:rPr>
              <a:t>t−1</a:t>
            </a:r>
            <a:r>
              <a:rPr lang="en-US" altLang="zh-CN">
                <a:latin typeface="宋体" charset="0"/>
                <a:ea typeface="宋体" charset="0"/>
                <a:cs typeface="宋体" charset="0"/>
              </a:rPr>
              <a:t> </a:t>
            </a:r>
            <a:r>
              <a:rPr lang="zh-CN" altLang="en-US">
                <a:latin typeface="宋体" charset="0"/>
                <a:ea typeface="宋体" charset="0"/>
                <a:cs typeface="宋体" charset="0"/>
              </a:rPr>
              <a:t>来预测当前时刻的输出</a:t>
            </a:r>
            <a:r>
              <a:rPr lang="en-US" altLang="zh-CN">
                <a:latin typeface="宋体" charset="0"/>
                <a:ea typeface="宋体" charset="0"/>
                <a:cs typeface="宋体" charset="0"/>
              </a:rPr>
              <a:t> y</a:t>
            </a:r>
            <a:r>
              <a:rPr lang="en-US" altLang="zh-CN" baseline="-25000">
                <a:latin typeface="宋体" charset="0"/>
                <a:ea typeface="宋体" charset="0"/>
                <a:cs typeface="宋体" charset="0"/>
              </a:rPr>
              <a:t>t</a:t>
            </a:r>
            <a:r>
              <a:rPr lang="zh-CN" altLang="en-US">
                <a:latin typeface="宋体" charset="0"/>
                <a:ea typeface="宋体" charset="0"/>
                <a:cs typeface="宋体" charset="0"/>
              </a:rPr>
              <a:t>，该输出可以是最终的输出结果，也可以被用来当作下一时刻的输入。循环神经网络中的参数（例如各层的权值矩阵</a:t>
            </a:r>
            <a:r>
              <a:rPr lang="en-US" altLang="zh-CN">
                <a:latin typeface="宋体" charset="0"/>
                <a:ea typeface="宋体" charset="0"/>
                <a:cs typeface="宋体" charset="0"/>
              </a:rPr>
              <a:t> {U，V，W }</a:t>
            </a:r>
            <a:r>
              <a:rPr lang="zh-CN" altLang="en-US">
                <a:latin typeface="宋体" charset="0"/>
                <a:ea typeface="宋体" charset="0"/>
                <a:cs typeface="宋体" charset="0"/>
              </a:rPr>
              <a:t>）在不同时刻是共享的。</a:t>
            </a:r>
            <a:endParaRPr lang="zh-CN" altLang="en-US">
              <a:latin typeface="宋体" charset="0"/>
              <a:ea typeface="宋体" charset="0"/>
              <a:cs typeface="宋体" charset="0"/>
            </a:endParaRPr>
          </a:p>
        </p:txBody>
      </p:sp>
      <p:pic>
        <p:nvPicPr>
          <p:cNvPr id="3" name="图片 2"/>
          <p:cNvPicPr>
            <a:picLocks noChangeAspect="1"/>
          </p:cNvPicPr>
          <p:nvPr/>
        </p:nvPicPr>
        <p:blipFill>
          <a:blip r:embed="rId1"/>
          <a:srcRect r="376" b="2140"/>
          <a:stretch>
            <a:fillRect/>
          </a:stretch>
        </p:blipFill>
        <p:spPr>
          <a:xfrm>
            <a:off x="2941955" y="2261870"/>
            <a:ext cx="6695440" cy="402209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58950" y="866775"/>
            <a:ext cx="7331710" cy="4826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rPr>
              <a:t>二、长短期记忆网络</a:t>
            </a:r>
            <a:endParaRPr lang="zh-CN" altLang="en-US" sz="3200">
              <a:solidFill>
                <a:schemeClr val="accent1"/>
              </a:solidFill>
            </a:endParaRPr>
          </a:p>
        </p:txBody>
      </p:sp>
      <p:sp>
        <p:nvSpPr>
          <p:cNvPr id="4" name="文本框 3"/>
          <p:cNvSpPr txBox="1"/>
          <p:nvPr/>
        </p:nvSpPr>
        <p:spPr>
          <a:xfrm>
            <a:off x="916940" y="1546860"/>
            <a:ext cx="5652770" cy="4661535"/>
          </a:xfrm>
          <a:prstGeom prst="rect">
            <a:avLst/>
          </a:prstGeom>
          <a:noFill/>
        </p:spPr>
        <p:txBody>
          <a:bodyPr wrap="square" rtlCol="0">
            <a:spAutoFit/>
          </a:bodyPr>
          <a:p>
            <a:pPr indent="0" fontAlgn="auto">
              <a:lnSpc>
                <a:spcPct val="150000"/>
              </a:lnSpc>
            </a:pPr>
            <a:r>
              <a:rPr lang="zh-CN" altLang="en-US">
                <a:latin typeface="宋体" charset="0"/>
                <a:ea typeface="宋体" charset="0"/>
                <a:cs typeface="宋体" charset="0"/>
              </a:rPr>
              <a:t>传统的循环神经网络在进行模型训练时会出现梯度消失或梯度爆炸的问题，导致无法实现预期的长期记忆（或依赖）功能。为避免或缓解这类问题，可以采用长短期记忆（</a:t>
            </a:r>
            <a:r>
              <a:rPr lang="en-US" altLang="zh-CN">
                <a:latin typeface="宋体" charset="0"/>
                <a:ea typeface="宋体" charset="0"/>
                <a:cs typeface="宋体" charset="0"/>
              </a:rPr>
              <a:t>long short term memory</a:t>
            </a:r>
            <a:r>
              <a:rPr lang="zh-CN" altLang="en-US">
                <a:latin typeface="宋体" charset="0"/>
                <a:ea typeface="宋体" charset="0"/>
                <a:cs typeface="宋体" charset="0"/>
              </a:rPr>
              <a:t>，</a:t>
            </a:r>
            <a:r>
              <a:rPr lang="en-US" altLang="zh-CN">
                <a:latin typeface="宋体" charset="0"/>
                <a:ea typeface="宋体" charset="0"/>
                <a:cs typeface="宋体" charset="0"/>
              </a:rPr>
              <a:t>LSTM</a:t>
            </a:r>
            <a:r>
              <a:rPr lang="zh-CN" altLang="en-US">
                <a:latin typeface="宋体" charset="0"/>
                <a:ea typeface="宋体" charset="0"/>
                <a:cs typeface="宋体" charset="0"/>
              </a:rPr>
              <a:t>）网络。长短期记忆网络是一种特殊的循环神经网络。循环神经网络设计的关键在于可重复（循环）隐藏模块的设计。在传统的循环神经网络中，这个可重复模块通常只是一个非常简单的结构，例如一个</a:t>
            </a:r>
            <a:r>
              <a:rPr lang="en-US" altLang="zh-CN">
                <a:latin typeface="宋体" charset="0"/>
                <a:ea typeface="宋体" charset="0"/>
                <a:cs typeface="宋体" charset="0"/>
              </a:rPr>
              <a:t> tanh </a:t>
            </a:r>
            <a:r>
              <a:rPr lang="zh-CN" altLang="en-US">
                <a:latin typeface="宋体" charset="0"/>
                <a:ea typeface="宋体" charset="0"/>
                <a:cs typeface="宋体" charset="0"/>
              </a:rPr>
              <a:t>层。长短期记忆网络所采用的可重复模块是一个相对复杂的结构，称为细胞（</a:t>
            </a:r>
            <a:r>
              <a:rPr lang="en-US" altLang="zh-CN">
                <a:latin typeface="宋体" charset="0"/>
                <a:ea typeface="宋体" charset="0"/>
                <a:cs typeface="宋体" charset="0"/>
              </a:rPr>
              <a:t>cell</a:t>
            </a:r>
            <a:r>
              <a:rPr lang="zh-CN" altLang="en-US">
                <a:latin typeface="宋体" charset="0"/>
                <a:ea typeface="宋体" charset="0"/>
                <a:cs typeface="宋体" charset="0"/>
              </a:rPr>
              <a:t>）单元，其示意图如图</a:t>
            </a:r>
            <a:r>
              <a:rPr lang="en-US" altLang="zh-CN">
                <a:latin typeface="宋体" charset="0"/>
                <a:ea typeface="宋体" charset="0"/>
                <a:cs typeface="宋体" charset="0"/>
              </a:rPr>
              <a:t> 8 - 4 </a:t>
            </a:r>
            <a:r>
              <a:rPr lang="zh-CN" altLang="en-US">
                <a:latin typeface="宋体" charset="0"/>
                <a:ea typeface="宋体" charset="0"/>
                <a:cs typeface="宋体" charset="0"/>
              </a:rPr>
              <a:t>所示，这是长短期记忆网络的核心结构。</a:t>
            </a:r>
            <a:endParaRPr lang="zh-CN" altLang="en-US">
              <a:latin typeface="宋体" charset="0"/>
              <a:ea typeface="宋体" charset="0"/>
              <a:cs typeface="宋体" charset="0"/>
            </a:endParaRPr>
          </a:p>
        </p:txBody>
      </p:sp>
      <p:pic>
        <p:nvPicPr>
          <p:cNvPr id="3" name="图片 2"/>
          <p:cNvPicPr>
            <a:picLocks noChangeAspect="1"/>
          </p:cNvPicPr>
          <p:nvPr/>
        </p:nvPicPr>
        <p:blipFill>
          <a:blip r:embed="rId2"/>
          <a:srcRect r="368" b="926"/>
          <a:stretch>
            <a:fillRect/>
          </a:stretch>
        </p:blipFill>
        <p:spPr>
          <a:xfrm>
            <a:off x="6475730" y="1948180"/>
            <a:ext cx="4991735" cy="305689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2"/>
          <p:cNvSpPr/>
          <p:nvPr>
            <p:custDataLst>
              <p:tags r:id="rId1"/>
            </p:custDataLst>
          </p:nvPr>
        </p:nvSpPr>
        <p:spPr>
          <a:xfrm>
            <a:off x="1737970" y="2256128"/>
            <a:ext cx="2618555" cy="79644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en-US" altLang="en-US" sz="1600" kern="0">
                <a:ln>
                  <a:noFill/>
                  <a:prstDash val="sysDot"/>
                </a:ln>
                <a:solidFill>
                  <a:schemeClr val="tx1">
                    <a:lumMod val="85000"/>
                    <a:lumOff val="15000"/>
                  </a:schemeClr>
                </a:solidFill>
                <a:latin typeface="+mn-ea"/>
                <a:cs typeface="+mn-ea"/>
              </a:rPr>
              <a:t>LSTM</a:t>
            </a:r>
            <a:r>
              <a:rPr lang="zh-CN" altLang="en-US" sz="1600" kern="0">
                <a:ln>
                  <a:noFill/>
                  <a:prstDash val="sysDot"/>
                </a:ln>
                <a:solidFill>
                  <a:schemeClr val="tx1">
                    <a:lumMod val="85000"/>
                    <a:lumOff val="15000"/>
                  </a:schemeClr>
                </a:solidFill>
                <a:latin typeface="+mn-ea"/>
                <a:cs typeface="+mn-ea"/>
              </a:rPr>
              <a:t>通过“门”结构控制信息流动，有效解决长期依赖问题，其核心在于细胞状态和隐藏状态的更新。</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2"/>
            </p:custDataLst>
          </p:nvPr>
        </p:nvSpPr>
        <p:spPr>
          <a:xfrm>
            <a:off x="1737970" y="1558463"/>
            <a:ext cx="2618553" cy="537452"/>
          </a:xfrm>
          <a:prstGeom prst="rect">
            <a:avLst/>
          </a:prstGeom>
          <a:noFill/>
        </p:spPr>
        <p:txBody>
          <a:bodyPr wrap="square" lIns="0" tIns="0" rIns="0" bIns="0" rtlCol="0" anchor="b">
            <a:noAutofit/>
          </a:bodyPr>
          <a:p>
            <a:pPr>
              <a:spcBef>
                <a:spcPct val="0"/>
              </a:spcBef>
              <a:spcAft>
                <a:spcPct val="0"/>
              </a:spcAft>
            </a:pPr>
            <a:r>
              <a:rPr lang="en-US" altLang="en-US" b="1" kern="0">
                <a:solidFill>
                  <a:schemeClr val="accent1"/>
                </a:solidFill>
                <a:latin typeface="+mn-ea"/>
                <a:cs typeface="+mn-ea"/>
              </a:rPr>
              <a:t>LSTM</a:t>
            </a:r>
            <a:r>
              <a:rPr lang="zh-CN" altLang="en-US" b="1" kern="0">
                <a:solidFill>
                  <a:schemeClr val="accent1"/>
                </a:solidFill>
                <a:latin typeface="+mn-ea"/>
                <a:cs typeface="+mn-ea"/>
              </a:rPr>
              <a:t>网络的核心机制</a:t>
            </a:r>
            <a:endParaRPr lang="zh-CN" altLang="en-US" b="1" kern="0">
              <a:solidFill>
                <a:schemeClr val="accent1"/>
              </a:solidFill>
              <a:latin typeface="+mn-ea"/>
              <a:cs typeface="+mn-ea"/>
            </a:endParaRPr>
          </a:p>
        </p:txBody>
      </p:sp>
      <p:sp>
        <p:nvSpPr>
          <p:cNvPr id="13" name="矩形 4"/>
          <p:cNvSpPr/>
          <p:nvPr>
            <p:custDataLst>
              <p:tags r:id="rId3"/>
            </p:custDataLst>
          </p:nvPr>
        </p:nvSpPr>
        <p:spPr>
          <a:xfrm>
            <a:off x="1737941" y="1042394"/>
            <a:ext cx="854930" cy="615942"/>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1"/>
                </a:solidFill>
                <a:latin typeface="+mn-ea"/>
                <a:cs typeface="+mn-ea"/>
              </a:rPr>
              <a:t>01</a:t>
            </a:r>
            <a:endParaRPr lang="en-US" altLang="zh-CN" sz="7200" b="1" kern="0" dirty="0">
              <a:solidFill>
                <a:schemeClr val="accent1"/>
              </a:solidFill>
              <a:latin typeface="+mn-ea"/>
              <a:cs typeface="+mn-ea"/>
            </a:endParaRPr>
          </a:p>
        </p:txBody>
      </p:sp>
      <p:pic>
        <p:nvPicPr>
          <p:cNvPr id="16" name="图片 29" descr="/data/temp/798818ff-e74b-4444-aef9-67914eae8f59/5b87e766-9d5b-11f0-a452-6a0bf625640f.jpg@base@tag=imgScale&amp;m=1&amp;w=799&amp;h=422&amp;q=955b87e766-9d5b-11f0-a452-6a0bf625640f"/>
          <p:cNvPicPr>
            <a:picLocks noChangeAspect="1"/>
          </p:cNvPicPr>
          <p:nvPr>
            <p:custDataLst>
              <p:tags r:id="rId4"/>
            </p:custDataLst>
          </p:nvPr>
        </p:nvPicPr>
        <p:blipFill rotWithShape="1">
          <a:blip r:embed="rId5"/>
          <a:srcRect t="11173" b="11173"/>
          <a:stretch>
            <a:fillRect/>
          </a:stretch>
        </p:blipFill>
        <p:spPr>
          <a:xfrm>
            <a:off x="1760830" y="4012205"/>
            <a:ext cx="2618558" cy="1381803"/>
          </a:xfrm>
          <a:prstGeom prst="rect">
            <a:avLst/>
          </a:prstGeom>
          <a:solidFill>
            <a:schemeClr val="accent1"/>
          </a:solidFill>
          <a:ln>
            <a:solidFill>
              <a:schemeClr val="accent1">
                <a:alpha val="20000"/>
              </a:schemeClr>
            </a:solidFill>
          </a:ln>
        </p:spPr>
      </p:pic>
      <p:sp>
        <p:nvSpPr>
          <p:cNvPr id="17" name="矩形 5"/>
          <p:cNvSpPr/>
          <p:nvPr>
            <p:custDataLst>
              <p:tags r:id="rId6"/>
            </p:custDataLst>
          </p:nvPr>
        </p:nvSpPr>
        <p:spPr>
          <a:xfrm>
            <a:off x="5245100" y="2256155"/>
            <a:ext cx="2863215" cy="79629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门结构包括输入门、遗忘门和输出门，它们通过</a:t>
            </a:r>
            <a:r>
              <a:rPr lang="en-US" altLang="zh-CN" sz="1600" kern="0">
                <a:ln>
                  <a:noFill/>
                  <a:prstDash val="sysDot"/>
                </a:ln>
                <a:solidFill>
                  <a:schemeClr val="tx1">
                    <a:lumMod val="85000"/>
                    <a:lumOff val="15000"/>
                  </a:schemeClr>
                </a:solidFill>
                <a:latin typeface="+mn-ea"/>
                <a:cs typeface="+mn-ea"/>
              </a:rPr>
              <a:t>sigmoid</a:t>
            </a:r>
            <a:r>
              <a:rPr lang="zh-CN" altLang="en-US" sz="1600" kern="0">
                <a:ln>
                  <a:noFill/>
                  <a:prstDash val="sysDot"/>
                </a:ln>
                <a:solidFill>
                  <a:schemeClr val="tx1">
                    <a:lumMod val="85000"/>
                    <a:lumOff val="15000"/>
                  </a:schemeClr>
                </a:solidFill>
                <a:latin typeface="+mn-ea"/>
                <a:cs typeface="+mn-ea"/>
              </a:rPr>
              <a:t>层决定信息的添加、过滤和输出，确保网络学习长期依赖。</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7"/>
            </p:custDataLst>
          </p:nvPr>
        </p:nvSpPr>
        <p:spPr>
          <a:xfrm>
            <a:off x="5245406" y="1558463"/>
            <a:ext cx="2618553" cy="537452"/>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门结构的功能与作用</a:t>
            </a:r>
            <a:endParaRPr lang="zh-CN" altLang="en-US" b="1" kern="0">
              <a:solidFill>
                <a:schemeClr val="accent2"/>
              </a:solidFill>
              <a:latin typeface="+mn-ea"/>
              <a:cs typeface="+mn-ea"/>
            </a:endParaRPr>
          </a:p>
        </p:txBody>
      </p:sp>
      <p:sp>
        <p:nvSpPr>
          <p:cNvPr id="20" name="矩形 9"/>
          <p:cNvSpPr/>
          <p:nvPr>
            <p:custDataLst>
              <p:tags r:id="rId8"/>
            </p:custDataLst>
          </p:nvPr>
        </p:nvSpPr>
        <p:spPr>
          <a:xfrm>
            <a:off x="5245407" y="1042394"/>
            <a:ext cx="854930" cy="615942"/>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2"/>
                </a:solidFill>
                <a:latin typeface="+mn-ea"/>
                <a:cs typeface="+mn-ea"/>
              </a:rPr>
              <a:t>02</a:t>
            </a:r>
            <a:endParaRPr lang="en-US" altLang="zh-CN" sz="7200" b="1" kern="0">
              <a:solidFill>
                <a:schemeClr val="accent2"/>
              </a:solidFill>
              <a:latin typeface="+mn-ea"/>
              <a:cs typeface="+mn-ea"/>
            </a:endParaRPr>
          </a:p>
        </p:txBody>
      </p:sp>
      <p:pic>
        <p:nvPicPr>
          <p:cNvPr id="21" name="图片 30" descr="/data/temp/798818ff-e74b-4444-aef9-67914eae8f59/5b87e888-9d5b-11f0-a452-6a0bf625640f.jpg@base@tag=imgScale&amp;m=1&amp;w=799&amp;h=422&amp;q=955b87e888-9d5b-11f0-a452-6a0bf625640f"/>
          <p:cNvPicPr>
            <a:picLocks noChangeAspect="1"/>
          </p:cNvPicPr>
          <p:nvPr>
            <p:custDataLst>
              <p:tags r:id="rId9"/>
            </p:custDataLst>
          </p:nvPr>
        </p:nvPicPr>
        <p:blipFill rotWithShape="1">
          <a:blip r:embed="rId10"/>
          <a:srcRect t="10423" b="10423"/>
          <a:stretch>
            <a:fillRect/>
          </a:stretch>
        </p:blipFill>
        <p:spPr>
          <a:xfrm>
            <a:off x="5268266" y="4012205"/>
            <a:ext cx="2618558" cy="1381803"/>
          </a:xfrm>
          <a:prstGeom prst="rect">
            <a:avLst/>
          </a:prstGeom>
          <a:solidFill>
            <a:schemeClr val="accent2"/>
          </a:solidFill>
          <a:ln>
            <a:solidFill>
              <a:schemeClr val="accent2">
                <a:alpha val="20000"/>
              </a:schemeClr>
            </a:solidFill>
          </a:ln>
        </p:spPr>
      </p:pic>
      <p:sp>
        <p:nvSpPr>
          <p:cNvPr id="22" name="矩形 10"/>
          <p:cNvSpPr/>
          <p:nvPr>
            <p:custDataLst>
              <p:tags r:id="rId11"/>
            </p:custDataLst>
          </p:nvPr>
        </p:nvSpPr>
        <p:spPr>
          <a:xfrm>
            <a:off x="8752842" y="2256128"/>
            <a:ext cx="2618555" cy="79644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en-US" altLang="en-US" sz="1600" kern="0">
                <a:ln>
                  <a:noFill/>
                  <a:prstDash val="sysDot"/>
                </a:ln>
                <a:solidFill>
                  <a:schemeClr val="tx1">
                    <a:lumMod val="85000"/>
                    <a:lumOff val="15000"/>
                  </a:schemeClr>
                </a:solidFill>
                <a:latin typeface="+mn-ea"/>
                <a:cs typeface="+mn-ea"/>
              </a:rPr>
              <a:t>LSTM</a:t>
            </a:r>
            <a:r>
              <a:rPr lang="zh-CN" altLang="en-US" sz="1600" kern="0">
                <a:ln>
                  <a:noFill/>
                  <a:prstDash val="sysDot"/>
                </a:ln>
                <a:solidFill>
                  <a:schemeClr val="tx1">
                    <a:lumMod val="85000"/>
                    <a:lumOff val="15000"/>
                  </a:schemeClr>
                </a:solidFill>
                <a:latin typeface="+mn-ea"/>
                <a:cs typeface="+mn-ea"/>
              </a:rPr>
              <a:t>通过遗忘门和输入门更新细胞状态，通过输出门控制输出信息，实现对长期依赖的有效学习和信息输出。</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2"/>
            </p:custDataLst>
          </p:nvPr>
        </p:nvSpPr>
        <p:spPr>
          <a:xfrm>
            <a:off x="8752842" y="1558463"/>
            <a:ext cx="2618552" cy="537452"/>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细胞状态与隐藏状态更新</a:t>
            </a:r>
            <a:endParaRPr lang="zh-CN" altLang="en-US" b="1" kern="0">
              <a:solidFill>
                <a:schemeClr val="accent3"/>
              </a:solidFill>
              <a:latin typeface="+mn-ea"/>
              <a:cs typeface="+mn-ea"/>
            </a:endParaRPr>
          </a:p>
        </p:txBody>
      </p:sp>
      <p:sp>
        <p:nvSpPr>
          <p:cNvPr id="25" name="矩形 13"/>
          <p:cNvSpPr/>
          <p:nvPr>
            <p:custDataLst>
              <p:tags r:id="rId13"/>
            </p:custDataLst>
          </p:nvPr>
        </p:nvSpPr>
        <p:spPr>
          <a:xfrm>
            <a:off x="8752873" y="1042394"/>
            <a:ext cx="854930" cy="615942"/>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3"/>
                </a:solidFill>
                <a:latin typeface="+mn-ea"/>
                <a:cs typeface="+mn-ea"/>
              </a:rPr>
              <a:t>03</a:t>
            </a:r>
            <a:endParaRPr lang="en-US" altLang="zh-CN" sz="7200" b="1" kern="0">
              <a:solidFill>
                <a:schemeClr val="accent3"/>
              </a:solidFill>
              <a:latin typeface="+mn-ea"/>
              <a:cs typeface="+mn-ea"/>
            </a:endParaRPr>
          </a:p>
        </p:txBody>
      </p:sp>
      <p:pic>
        <p:nvPicPr>
          <p:cNvPr id="26" name="图片 31" descr="/data/temp/798818ff-e74b-4444-aef9-67914eae8f59/5b87e780-9d5b-11f0-a452-6a0bf625640f.jpg@base@tag=imgScale&amp;m=1&amp;w=799&amp;h=422&amp;q=955b87e780-9d5b-11f0-a452-6a0bf625640f"/>
          <p:cNvPicPr>
            <a:picLocks noChangeAspect="1"/>
          </p:cNvPicPr>
          <p:nvPr>
            <p:custDataLst>
              <p:tags r:id="rId14"/>
            </p:custDataLst>
          </p:nvPr>
        </p:nvPicPr>
        <p:blipFill rotWithShape="1">
          <a:blip r:embed="rId15"/>
          <a:srcRect t="9475" b="11371"/>
          <a:stretch>
            <a:fillRect/>
          </a:stretch>
        </p:blipFill>
        <p:spPr>
          <a:xfrm>
            <a:off x="8775702" y="4012205"/>
            <a:ext cx="2618558" cy="1381803"/>
          </a:xfrm>
          <a:prstGeom prst="rect">
            <a:avLst/>
          </a:prstGeom>
          <a:solidFill>
            <a:schemeClr val="accent3"/>
          </a:solidFill>
          <a:ln>
            <a:solidFill>
              <a:schemeClr val="accent3">
                <a:alpha val="20000"/>
              </a:schemeClr>
            </a:solidFill>
          </a:ln>
        </p:spPr>
      </p:pic>
      <p:cxnSp>
        <p:nvCxnSpPr>
          <p:cNvPr id="35" name="直接连接符 23"/>
          <p:cNvCxnSpPr/>
          <p:nvPr>
            <p:custDataLst>
              <p:tags r:id="rId16"/>
            </p:custDataLst>
          </p:nvPr>
        </p:nvCxnSpPr>
        <p:spPr>
          <a:xfrm>
            <a:off x="1551485" y="1042340"/>
            <a:ext cx="0" cy="400680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7"/>
            </p:custDataLst>
          </p:nvPr>
        </p:nvCxnSpPr>
        <p:spPr>
          <a:xfrm>
            <a:off x="5049682" y="1042340"/>
            <a:ext cx="0" cy="400680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8"/>
            </p:custDataLst>
          </p:nvPr>
        </p:nvCxnSpPr>
        <p:spPr>
          <a:xfrm>
            <a:off x="8555387" y="1042340"/>
            <a:ext cx="0" cy="400680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r="698" b="1846"/>
          <a:stretch>
            <a:fillRect/>
          </a:stretch>
        </p:blipFill>
        <p:spPr>
          <a:xfrm>
            <a:off x="1974215" y="694690"/>
            <a:ext cx="8488680" cy="3072130"/>
          </a:xfrm>
          <a:prstGeom prst="rect">
            <a:avLst/>
          </a:prstGeom>
        </p:spPr>
      </p:pic>
      <p:pic>
        <p:nvPicPr>
          <p:cNvPr id="3" name="图片 2"/>
          <p:cNvPicPr>
            <a:picLocks noChangeAspect="1"/>
          </p:cNvPicPr>
          <p:nvPr/>
        </p:nvPicPr>
        <p:blipFill>
          <a:blip r:embed="rId2"/>
          <a:srcRect r="965" b="1674"/>
          <a:stretch>
            <a:fillRect/>
          </a:stretch>
        </p:blipFill>
        <p:spPr>
          <a:xfrm>
            <a:off x="1974215" y="3766820"/>
            <a:ext cx="8406765" cy="231267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72135" y="2376918"/>
            <a:ext cx="5134011" cy="739561"/>
            <a:chOff x="2451527" y="1475904"/>
            <a:chExt cx="5134011" cy="739561"/>
          </a:xfrm>
        </p:grpSpPr>
        <p:sp>
          <p:nvSpPr>
            <p:cNvPr id="4" name="椭圆 3"/>
            <p:cNvSpPr/>
            <p:nvPr/>
          </p:nvSpPr>
          <p:spPr>
            <a:xfrm>
              <a:off x="2451527" y="149024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01</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6" name="文本框 5"/>
            <p:cNvSpPr txBox="1"/>
            <p:nvPr/>
          </p:nvSpPr>
          <p:spPr>
            <a:xfrm flipH="1">
              <a:off x="3265538" y="1475904"/>
              <a:ext cx="4320000" cy="739561"/>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时间序列的认知</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8" name="组合 7"/>
          <p:cNvGrpSpPr/>
          <p:nvPr/>
        </p:nvGrpSpPr>
        <p:grpSpPr>
          <a:xfrm>
            <a:off x="6872135" y="3267272"/>
            <a:ext cx="5219065" cy="739775"/>
            <a:chOff x="2451527" y="2452796"/>
            <a:chExt cx="5219065" cy="739775"/>
          </a:xfrm>
        </p:grpSpPr>
        <p:sp>
          <p:nvSpPr>
            <p:cNvPr id="11" name="文本框 10"/>
            <p:cNvSpPr txBox="1"/>
            <p:nvPr/>
          </p:nvSpPr>
          <p:spPr>
            <a:xfrm flipH="1">
              <a:off x="3265597" y="2452796"/>
              <a:ext cx="4404995" cy="739775"/>
            </a:xfrm>
            <a:prstGeom prst="rect">
              <a:avLst/>
            </a:prstGeom>
            <a:noFill/>
          </p:spPr>
          <p:txBody>
            <a:bodyPr wrap="square" lIns="0" rtlCol="0">
              <a:noAutofit/>
            </a:bodyPr>
            <a:lstStyle/>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向量自回归模型</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2" name="椭圆 11"/>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02</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25" name="组合 24"/>
          <p:cNvGrpSpPr/>
          <p:nvPr/>
        </p:nvGrpSpPr>
        <p:grpSpPr>
          <a:xfrm>
            <a:off x="4645194" y="1396020"/>
            <a:ext cx="2124000" cy="2460417"/>
            <a:chOff x="3839913" y="1891596"/>
            <a:chExt cx="2124000" cy="2460417"/>
          </a:xfrm>
        </p:grpSpPr>
        <p:sp>
          <p:nvSpPr>
            <p:cNvPr id="26" name="文本框 25"/>
            <p:cNvSpPr txBox="1"/>
            <p:nvPr/>
          </p:nvSpPr>
          <p:spPr>
            <a:xfrm>
              <a:off x="4117083" y="1891596"/>
              <a:ext cx="1569660" cy="2460417"/>
            </a:xfrm>
            <a:prstGeom prst="rect">
              <a:avLst/>
            </a:prstGeom>
            <a:noFill/>
          </p:spPr>
          <p:txBody>
            <a:bodyPr wrap="square" rtlCol="0">
              <a:spAutoFit/>
            </a:bodyPr>
            <a:lstStyle/>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目</a:t>
              </a:r>
              <a:endParaRPr kumimoji="0" lang="en-US" altLang="zh-CN"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457200" rtl="0" eaLnBrk="1" fontAlgn="auto" latinLnBrk="0" hangingPunct="1">
                <a:lnSpc>
                  <a:spcPct val="150000"/>
                </a:lnSpc>
                <a:spcBef>
                  <a:spcPts val="0"/>
                </a:spcBef>
                <a:spcAft>
                  <a:spcPts val="0"/>
                </a:spcAft>
                <a:buClrTx/>
                <a:buSzTx/>
                <a:buFontTx/>
                <a:buNone/>
                <a:defRPr/>
              </a:pPr>
              <a:r>
                <a:rPr kumimoji="0" lang="zh-CN" altLang="en-US" sz="5400" b="0" i="0" u="none" strike="noStrike" kern="1200" cap="none" spc="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27" name="文本框 26"/>
            <p:cNvSpPr txBox="1"/>
            <p:nvPr/>
          </p:nvSpPr>
          <p:spPr>
            <a:xfrm>
              <a:off x="3839913" y="2943244"/>
              <a:ext cx="2124000" cy="54000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200" normalizeH="0" baseline="0" noProof="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rPr>
                <a:t>CATALOG</a:t>
              </a:r>
              <a:endParaRPr kumimoji="0" lang="en-US" altLang="zh-CN" sz="2800" b="0" i="0" u="none" strike="noStrike" kern="1200" cap="none" spc="-200" normalizeH="0" baseline="0" noProof="0" dirty="0">
                <a:ln>
                  <a:noFill/>
                </a:ln>
                <a:solidFill>
                  <a:srgbClr val="2374C4"/>
                </a:solidFill>
                <a:effectLst>
                  <a:outerShdw blurRad="50800" dist="38100" dir="2700000" algn="tl" rotWithShape="0">
                    <a:srgbClr val="2374C4">
                      <a:lumMod val="50000"/>
                      <a:alpha val="40000"/>
                    </a:srgbClr>
                  </a:outerShdw>
                </a:effectLst>
                <a:uLnTx/>
                <a:uFillTx/>
                <a:latin typeface="汉仪雅酷黑 85W"/>
                <a:ea typeface="汉仪正圆-55W"/>
                <a:cs typeface="+mn-cs"/>
              </a:endParaRPr>
            </a:p>
          </p:txBody>
        </p:sp>
      </p:grpSp>
      <p:grpSp>
        <p:nvGrpSpPr>
          <p:cNvPr id="2" name="组合 1"/>
          <p:cNvGrpSpPr/>
          <p:nvPr/>
        </p:nvGrpSpPr>
        <p:grpSpPr>
          <a:xfrm>
            <a:off x="6872135" y="4172063"/>
            <a:ext cx="5134011" cy="739561"/>
            <a:chOff x="2451527" y="1475904"/>
            <a:chExt cx="5134011" cy="739561"/>
          </a:xfrm>
        </p:grpSpPr>
        <p:sp>
          <p:nvSpPr>
            <p:cNvPr id="5" name="椭圆 4"/>
            <p:cNvSpPr/>
            <p:nvPr/>
          </p:nvSpPr>
          <p:spPr>
            <a:xfrm>
              <a:off x="2451527" y="1490244"/>
              <a:ext cx="710881" cy="710881"/>
            </a:xfrm>
            <a:prstGeom prst="ellipse">
              <a:avLst/>
            </a:prstGeom>
            <a:solidFill>
              <a:schemeClr val="accent1"/>
            </a:solidFill>
            <a:ln>
              <a:noFill/>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03</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7" name="文本框 6"/>
            <p:cNvSpPr txBox="1"/>
            <p:nvPr/>
          </p:nvSpPr>
          <p:spPr>
            <a:xfrm flipH="1">
              <a:off x="3265538" y="1475904"/>
              <a:ext cx="4320000" cy="739561"/>
            </a:xfrm>
            <a:prstGeom prst="rect">
              <a:avLst/>
            </a:prstGeom>
            <a:noFill/>
          </p:spPr>
          <p:txBody>
            <a:bodyPr wrap="square" lIns="0" rtlCol="0">
              <a:noAutofit/>
            </a:bodyPr>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rPr>
                <a:t>因素分解模型</a:t>
              </a:r>
              <a:endParaRPr kumimoji="0" lang="zh-CN" altLang="en-US" sz="3200" b="0" i="0" u="none" strike="noStrike" kern="1200" cap="none" spc="0" normalizeH="0" baseline="0" noProof="0">
                <a:ln>
                  <a:noFill/>
                </a:ln>
                <a:solidFill>
                  <a:srgbClr val="2374C4"/>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grpSp>
        <p:nvGrpSpPr>
          <p:cNvPr id="9" name="组合 8"/>
          <p:cNvGrpSpPr/>
          <p:nvPr/>
        </p:nvGrpSpPr>
        <p:grpSpPr>
          <a:xfrm>
            <a:off x="6872135" y="5135442"/>
            <a:ext cx="4903470" cy="739775"/>
            <a:chOff x="2451527" y="2452796"/>
            <a:chExt cx="4903470" cy="739775"/>
          </a:xfrm>
        </p:grpSpPr>
        <p:sp>
          <p:nvSpPr>
            <p:cNvPr id="10" name="文本框 9"/>
            <p:cNvSpPr txBox="1"/>
            <p:nvPr/>
          </p:nvSpPr>
          <p:spPr>
            <a:xfrm flipH="1">
              <a:off x="3265597" y="2452796"/>
              <a:ext cx="4089400" cy="739775"/>
            </a:xfrm>
            <a:prstGeom prst="rect">
              <a:avLst/>
            </a:prstGeom>
            <a:noFill/>
          </p:spPr>
          <p:txBody>
            <a:bodyPr wrap="square" lIns="0" rtlCol="0">
              <a:noAutofit/>
            </a:bodyPr>
            <a:p>
              <a:pPr marL="0" marR="0" lvl="0" indent="0" algn="l" defTabSz="457200" rtl="0" eaLnBrk="1" fontAlgn="auto" latinLnBrk="0" hangingPunct="1">
                <a:lnSpc>
                  <a:spcPct val="125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rPr>
                <a:t>基于循环神经网络的时间序列分析</a:t>
              </a:r>
              <a:endParaRPr kumimoji="0" lang="zh-CN" altLang="en-US" sz="3200" b="0" i="0" u="none" strike="noStrike" kern="1200" cap="none" spc="0" normalizeH="0" baseline="0" noProof="0">
                <a:ln>
                  <a:noFill/>
                </a:ln>
                <a:solidFill>
                  <a:srgbClr val="559BE0"/>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sp>
          <p:nvSpPr>
            <p:cNvPr id="13" name="椭圆 12"/>
            <p:cNvSpPr/>
            <p:nvPr/>
          </p:nvSpPr>
          <p:spPr>
            <a:xfrm>
              <a:off x="2451527" y="2467136"/>
              <a:ext cx="710881" cy="710881"/>
            </a:xfrm>
            <a:prstGeom prst="ellipse">
              <a:avLst/>
            </a:prstGeom>
            <a:solidFill>
              <a:schemeClr val="accent2"/>
            </a:solidFill>
            <a:ln>
              <a:noFill/>
            </a:ln>
            <a:effectLst>
              <a:outerShdw blurRad="1270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rPr>
                <a:t>04</a:t>
              </a:r>
              <a:endParaRPr kumimoji="0" lang="zh-CN" altLang="en-US" sz="2400" b="0" i="0" u="none" strike="noStrike" kern="1200" cap="none" spc="0" normalizeH="0" baseline="0" noProof="0" dirty="0">
                <a:ln>
                  <a:noFill/>
                </a:ln>
                <a:solidFill>
                  <a:srgbClr val="FFFFFF"/>
                </a:solidFill>
                <a:effectLst/>
                <a:uLnTx/>
                <a:uFillTx/>
                <a:latin typeface="汉仪雅酷黑 85W"/>
                <a:ea typeface="汉仪雅酷黑 85W"/>
                <a:cs typeface="思源黑体 CN Normal" panose="020B0400000000000000" charset="-122"/>
                <a:sym typeface="思源黑体" panose="020B0500000000000000"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rcRect r="1201" b="366"/>
          <a:stretch>
            <a:fillRect/>
          </a:stretch>
        </p:blipFill>
        <p:spPr>
          <a:xfrm>
            <a:off x="2049145" y="700405"/>
            <a:ext cx="8775700" cy="519239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58950" y="866775"/>
            <a:ext cx="7331710" cy="48260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a:solidFill>
                  <a:schemeClr val="accent1"/>
                </a:solidFill>
              </a:rPr>
              <a:t>三、门控循环单元网络</a:t>
            </a:r>
            <a:endParaRPr lang="zh-CN" altLang="en-US" sz="3200">
              <a:solidFill>
                <a:schemeClr val="accent1"/>
              </a:solidFill>
            </a:endParaRPr>
          </a:p>
        </p:txBody>
      </p:sp>
      <p:sp>
        <p:nvSpPr>
          <p:cNvPr id="4" name="文本框 3"/>
          <p:cNvSpPr txBox="1"/>
          <p:nvPr/>
        </p:nvSpPr>
        <p:spPr>
          <a:xfrm>
            <a:off x="916940" y="1546860"/>
            <a:ext cx="5290185" cy="4246245"/>
          </a:xfrm>
          <a:prstGeom prst="rect">
            <a:avLst/>
          </a:prstGeom>
          <a:noFill/>
        </p:spPr>
        <p:txBody>
          <a:bodyPr wrap="square" rtlCol="0">
            <a:spAutoFit/>
          </a:bodyPr>
          <a:p>
            <a:pPr indent="0" fontAlgn="auto">
              <a:lnSpc>
                <a:spcPct val="150000"/>
              </a:lnSpc>
            </a:pPr>
            <a:r>
              <a:rPr lang="zh-CN" altLang="en-US">
                <a:latin typeface="宋体" charset="0"/>
                <a:ea typeface="宋体" charset="0"/>
                <a:cs typeface="宋体" charset="0"/>
              </a:rPr>
              <a:t>门控循环单元（</a:t>
            </a:r>
            <a:r>
              <a:rPr lang="en-US" altLang="zh-CN">
                <a:latin typeface="宋体" charset="0"/>
                <a:ea typeface="宋体" charset="0"/>
                <a:cs typeface="宋体" charset="0"/>
              </a:rPr>
              <a:t>gated recurrent unit</a:t>
            </a:r>
            <a:r>
              <a:rPr lang="zh-CN" altLang="en-US">
                <a:latin typeface="宋体" charset="0"/>
                <a:ea typeface="宋体" charset="0"/>
                <a:cs typeface="宋体" charset="0"/>
              </a:rPr>
              <a:t>，</a:t>
            </a:r>
            <a:r>
              <a:rPr lang="en-US" altLang="zh-CN">
                <a:latin typeface="宋体" charset="0"/>
                <a:ea typeface="宋体" charset="0"/>
                <a:cs typeface="宋体" charset="0"/>
              </a:rPr>
              <a:t>GRU</a:t>
            </a:r>
            <a:r>
              <a:rPr lang="zh-CN" altLang="en-US">
                <a:latin typeface="宋体" charset="0"/>
                <a:ea typeface="宋体" charset="0"/>
                <a:cs typeface="宋体" charset="0"/>
              </a:rPr>
              <a:t>）网络也是传统循环神经网络的一种变体。同长短期记忆网络一样，门控循环单元网络也能够有效捕捉长序列依赖，并缓解梯度消失问题。门控循环单元网络可以看作是长短期记忆网络的一种简化版，它将遗忘门和输入门进行整合，变成了重置门。门控循环单元网络的可重复单元只包含两个基础的门结构：重置门和更新门，如图</a:t>
            </a:r>
            <a:r>
              <a:rPr lang="en-US" altLang="zh-CN">
                <a:latin typeface="宋体" charset="0"/>
                <a:ea typeface="宋体" charset="0"/>
                <a:cs typeface="宋体" charset="0"/>
              </a:rPr>
              <a:t>8- 5 </a:t>
            </a:r>
            <a:r>
              <a:rPr lang="zh-CN" altLang="en-US">
                <a:latin typeface="宋体" charset="0"/>
                <a:ea typeface="宋体" charset="0"/>
                <a:cs typeface="宋体" charset="0"/>
              </a:rPr>
              <a:t>所示，分别用于控制保留多少前一时刻隐藏状态</a:t>
            </a:r>
            <a:r>
              <a:rPr lang="en-US" altLang="zh-CN">
                <a:latin typeface="宋体" charset="0"/>
                <a:ea typeface="宋体" charset="0"/>
                <a:cs typeface="宋体" charset="0"/>
              </a:rPr>
              <a:t> ht−1 </a:t>
            </a:r>
            <a:r>
              <a:rPr lang="zh-CN" altLang="en-US">
                <a:latin typeface="宋体" charset="0"/>
                <a:ea typeface="宋体" charset="0"/>
                <a:cs typeface="宋体" charset="0"/>
              </a:rPr>
              <a:t>的信息和加入多少当前时刻候选隐藏状态</a:t>
            </a:r>
            <a:r>
              <a:rPr lang="en-US" altLang="zh-CN">
                <a:latin typeface="宋体" charset="0"/>
                <a:ea typeface="宋体" charset="0"/>
                <a:cs typeface="宋体" charset="0"/>
              </a:rPr>
              <a:t> h</a:t>
            </a:r>
            <a:r>
              <a:rPr lang="en-US" altLang="zh-CN" baseline="-25000">
                <a:latin typeface="宋体" charset="0"/>
                <a:ea typeface="宋体" charset="0"/>
                <a:cs typeface="宋体" charset="0"/>
              </a:rPr>
              <a:t>t</a:t>
            </a:r>
            <a:r>
              <a:rPr lang="en-US" altLang="zh-CN">
                <a:latin typeface="宋体" charset="0"/>
                <a:ea typeface="宋体" charset="0"/>
                <a:cs typeface="宋体" charset="0"/>
              </a:rPr>
              <a:t>′ </a:t>
            </a:r>
            <a:r>
              <a:rPr lang="zh-CN" altLang="en-US">
                <a:latin typeface="宋体" charset="0"/>
                <a:ea typeface="宋体" charset="0"/>
                <a:cs typeface="宋体" charset="0"/>
              </a:rPr>
              <a:t>的信息。</a:t>
            </a:r>
            <a:endParaRPr lang="zh-CN" altLang="en-US">
              <a:latin typeface="宋体" charset="0"/>
              <a:ea typeface="宋体" charset="0"/>
              <a:cs typeface="宋体" charset="0"/>
            </a:endParaRPr>
          </a:p>
        </p:txBody>
      </p:sp>
      <p:pic>
        <p:nvPicPr>
          <p:cNvPr id="2" name="图片 1"/>
          <p:cNvPicPr>
            <a:picLocks noChangeAspect="1"/>
          </p:cNvPicPr>
          <p:nvPr/>
        </p:nvPicPr>
        <p:blipFill>
          <a:blip r:embed="rId2"/>
          <a:stretch>
            <a:fillRect/>
          </a:stretch>
        </p:blipFill>
        <p:spPr>
          <a:xfrm>
            <a:off x="6287770" y="1855470"/>
            <a:ext cx="5097145" cy="362839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r="747" b="652"/>
          <a:stretch>
            <a:fillRect/>
          </a:stretch>
        </p:blipFill>
        <p:spPr>
          <a:xfrm>
            <a:off x="2087245" y="676910"/>
            <a:ext cx="8408670" cy="542925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r="714" b="2086"/>
          <a:stretch>
            <a:fillRect/>
          </a:stretch>
        </p:blipFill>
        <p:spPr>
          <a:xfrm>
            <a:off x="1296670" y="1717675"/>
            <a:ext cx="9890125" cy="283146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51770" y="2357720"/>
            <a:ext cx="6425536" cy="101473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rPr>
              <a:t>感谢聆听</a:t>
            </a:r>
            <a:endParaRPr kumimoji="0" lang="zh-CN" altLang="en-US" sz="6000" b="0" i="0" u="none" strike="noStrike" kern="1200" cap="none" spc="0" normalizeH="0" baseline="0" noProof="0" dirty="0">
              <a:ln>
                <a:noFill/>
              </a:ln>
              <a:solidFill>
                <a:srgbClr val="2374C4"/>
              </a:solidFill>
              <a:effectLst/>
              <a:uLnTx/>
              <a:uFillTx/>
              <a:latin typeface="汉仪雅酷黑 85W"/>
              <a:ea typeface="汉仪雅酷黑 85W"/>
              <a:cs typeface="思源黑体 CN Light" panose="020B0300000000000000"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44345" y="645795"/>
            <a:ext cx="9493885" cy="5400675"/>
          </a:xfrm>
          <a:prstGeom prst="rect">
            <a:avLst/>
          </a:prstGeom>
          <a:noFill/>
        </p:spPr>
        <p:txBody>
          <a:bodyPr wrap="square" rtlCol="0" anchor="t">
            <a:spAutoFit/>
          </a:bodyPr>
          <a:lstStyle/>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charset="0"/>
                <a:ea typeface="宋体" charset="0"/>
                <a:cs typeface="宋体" charset="0"/>
                <a:sym typeface="思源宋体 CN" panose="02020400000000000000" pitchFamily="18" charset="-122"/>
              </a:rPr>
              <a:t>知识目标</a:t>
            </a:r>
            <a:endParaRPr kumimoji="0" lang="zh-CN" altLang="en-US" b="0" i="0" u="none" strike="noStrike" kern="1200" cap="none" spc="0" normalizeH="0" baseline="0" noProof="0" dirty="0">
              <a:ln>
                <a:noFill/>
              </a:ln>
              <a:solidFill>
                <a:schemeClr val="accent1"/>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了解时间序列的含义，掌握时间序列分析流程。</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了解向量自回归模型的定义，理解变量的平稳性检验方法。</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掌握如何构建因素分解模型。</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掌握基于</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RNN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的时间序列分析方法。</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charset="0"/>
                <a:ea typeface="宋体" charset="0"/>
                <a:cs typeface="宋体" charset="0"/>
                <a:sym typeface="思源宋体 CN" panose="02020400000000000000" pitchFamily="18" charset="-122"/>
              </a:rPr>
              <a:t>能力目标</a:t>
            </a:r>
            <a:endParaRPr kumimoji="0" lang="zh-CN" altLang="en-US" b="0" i="0" u="none" strike="noStrike" kern="1200" cap="none" spc="0" normalizeH="0" baseline="0" noProof="0" dirty="0">
              <a:ln>
                <a:noFill/>
              </a:ln>
              <a:solidFill>
                <a:schemeClr val="accent1"/>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能够根据实际问题选择合适的时间序列模型，并进行模型参数的估计和调优。</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能够将时间序列分析技能应用于实际问题。</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能够熟练地进行时间序列分析，为企业或组织的决策提供有力支持。</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572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59296752"/>
                </a:ext>
              </a:extLst>
            </a:pPr>
            <a:r>
              <a:rPr kumimoji="0" lang="zh-CN" altLang="en-US" b="0" i="0" u="none" strike="noStrike" kern="1200" cap="none" spc="0" normalizeH="0" baseline="0" noProof="0" dirty="0">
                <a:ln>
                  <a:noFill/>
                </a:ln>
                <a:solidFill>
                  <a:schemeClr val="accent1"/>
                </a:solidFill>
                <a:effectLst/>
                <a:uLnTx/>
                <a:uFillTx/>
                <a:latin typeface="宋体" charset="0"/>
                <a:ea typeface="宋体" charset="0"/>
                <a:cs typeface="宋体" charset="0"/>
                <a:sym typeface="思源宋体 CN" panose="02020400000000000000" pitchFamily="18" charset="-122"/>
              </a:rPr>
              <a:t>素养目标</a:t>
            </a:r>
            <a:endParaRPr kumimoji="0" lang="zh-CN" altLang="en-US" b="0" i="0" u="none" strike="noStrike" kern="1200" cap="none" spc="0" normalizeH="0" baseline="0" noProof="0" dirty="0">
              <a:ln>
                <a:noFill/>
              </a:ln>
              <a:solidFill>
                <a:schemeClr val="accent1"/>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时间序列分析对于国家经济发展、政策制定等方面具有重要意义。学习这一领域将增强学生的国家意识，使学生们更加关注国家发展和民族复兴。</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a:p>
            <a:pPr marR="0" lvl="0" indent="406400" algn="just" defTabSz="4572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en-US"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a:t>
            </a:r>
            <a:r>
              <a:rPr kumimoji="0" lang="en-US" altLang="zh-CN"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 </a:t>
            </a:r>
            <a:r>
              <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rPr>
              <a:t>时间序列分析是国际通行的数据分析方法之一，学习这一领域将使学生具备国际视野，了解国际前沿技术和方法，提高学生们在国际舞台上的竞争力。</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宋体" charset="0"/>
              <a:ea typeface="宋体" charset="0"/>
              <a:cs typeface="宋体" charset="0"/>
              <a:sym typeface="思源宋体 CN" panose="02020400000000000000" pitchFamily="18" charset="-122"/>
            </a:endParaRPr>
          </a:p>
        </p:txBody>
      </p:sp>
      <p:pic>
        <p:nvPicPr>
          <p:cNvPr id="2" name="图片 1" descr="不断增长的统计、图形和图表的虚拟全息图。业务战略发展和增长计划。对汇率增长的投资。"/>
          <p:cNvPicPr>
            <a:picLocks noChangeAspect="1"/>
          </p:cNvPicPr>
          <p:nvPr/>
        </p:nvPicPr>
        <p:blipFill>
          <a:blip r:embed="rId1"/>
          <a:srcRect l="5107" r="7619"/>
          <a:stretch>
            <a:fillRect/>
          </a:stretch>
        </p:blipFill>
        <p:spPr>
          <a:xfrm>
            <a:off x="8415655" y="645795"/>
            <a:ext cx="3086735" cy="2128520"/>
          </a:xfrm>
          <a:prstGeom prst="ellipse">
            <a:avLst/>
          </a:prstGeom>
        </p:spPr>
      </p:pic>
      <p:sp>
        <p:nvSpPr>
          <p:cNvPr id="4" name="文本框 3"/>
          <p:cNvSpPr txBox="1"/>
          <p:nvPr/>
        </p:nvSpPr>
        <p:spPr>
          <a:xfrm>
            <a:off x="708025" y="2091055"/>
            <a:ext cx="966470" cy="2286000"/>
          </a:xfrm>
          <a:prstGeom prst="rect">
            <a:avLst/>
          </a:prstGeom>
          <a:noFill/>
        </p:spPr>
        <p:txBody>
          <a:bodyPr vert="eaVert" wrap="square" rtlCol="0">
            <a:noAutofit/>
          </a:bodyPr>
          <a:p>
            <a:pPr algn="dist"/>
            <a:r>
              <a:rPr lang="zh-CN" altLang="en-US" sz="6000">
                <a:solidFill>
                  <a:schemeClr val="accent3">
                    <a:lumMod val="75000"/>
                  </a:schemeClr>
                </a:solidFill>
                <a:latin typeface="BiaoZhunCuHei" panose="02000503000000000000" charset="-122"/>
                <a:ea typeface="BiaoZhunCuHei" panose="02000503000000000000" charset="-122"/>
              </a:rPr>
              <a:t>目标</a:t>
            </a:r>
            <a:endParaRPr lang="zh-CN" altLang="en-US" sz="6000">
              <a:solidFill>
                <a:schemeClr val="accent3">
                  <a:lumMod val="75000"/>
                </a:schemeClr>
              </a:solidFill>
              <a:latin typeface="BiaoZhunCuHei" panose="02000503000000000000" charset="-122"/>
              <a:ea typeface="BiaoZhunCuHei" panose="02000503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619462" y="610392"/>
            <a:ext cx="10580901" cy="3153860"/>
            <a:chOff x="946487" y="525937"/>
            <a:chExt cx="10580901" cy="3153860"/>
          </a:xfrm>
        </p:grpSpPr>
        <p:sp>
          <p:nvSpPr>
            <p:cNvPr id="17" name="文本框 16"/>
            <p:cNvSpPr txBox="1"/>
            <p:nvPr/>
          </p:nvSpPr>
          <p:spPr>
            <a:xfrm>
              <a:off x="946487" y="2849852"/>
              <a:ext cx="6368715" cy="82994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rPr>
                <a:t>时间序列的认知</a:t>
              </a:r>
              <a:endParaRPr kumimoji="0" lang="zh-CN" altLang="en-US" sz="4800" b="0" i="0" u="none" strike="noStrike" kern="1200" cap="none" spc="0" normalizeH="0" baseline="0" noProof="0">
                <a:ln>
                  <a:noFill/>
                </a:ln>
                <a:solidFill>
                  <a:srgbClr val="2374C4"/>
                </a:solidFill>
                <a:effectLst/>
                <a:uLnTx/>
                <a:uFillTx/>
                <a:latin typeface="汉仪雅酷黑 85W"/>
                <a:ea typeface="汉仪雅酷黑 85W"/>
                <a:cs typeface="+mn-cs"/>
              </a:endParaRPr>
            </a:p>
          </p:txBody>
        </p:sp>
        <p:sp>
          <p:nvSpPr>
            <p:cNvPr id="18" name="矩形: 圆角 17"/>
            <p:cNvSpPr/>
            <p:nvPr/>
          </p:nvSpPr>
          <p:spPr>
            <a:xfrm>
              <a:off x="2960844" y="1899591"/>
              <a:ext cx="2340000" cy="576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任务</a:t>
              </a:r>
              <a:r>
                <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rPr>
                <a:t>一</a:t>
              </a:r>
              <a:endParaRPr kumimoji="0" lang="zh-CN" altLang="en-US" sz="3200" b="0" i="0" u="none" strike="noStrike" kern="1200" cap="none" spc="0" normalizeH="0" baseline="0" noProof="0" dirty="0">
                <a:ln>
                  <a:noFill/>
                </a:ln>
                <a:solidFill>
                  <a:srgbClr val="FFFFFF"/>
                </a:solidFill>
                <a:effectLst/>
                <a:uLnTx/>
                <a:uFillTx/>
                <a:latin typeface="汉仪雅酷黑 85W" panose="020B0904020202020204" pitchFamily="34" charset="-122"/>
                <a:ea typeface="汉仪雅酷黑 85W" panose="020B0904020202020204" pitchFamily="34" charset="-122"/>
                <a:cs typeface="阿里巴巴普惠体 M" panose="00020600040101010101" pitchFamily="18" charset="-122"/>
              </a:endParaRPr>
            </a:p>
          </p:txBody>
        </p:sp>
        <p:pic>
          <p:nvPicPr>
            <p:cNvPr id="29" name="图形 2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200987" y="525937"/>
              <a:ext cx="326401" cy="288000"/>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28800" y="659130"/>
            <a:ext cx="5523230" cy="9994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一、时间序列的含义</a:t>
            </a:r>
            <a:endParaRPr lang="zh-CN" altLang="en-US" sz="3200">
              <a:solidFill>
                <a:schemeClr val="accent1"/>
              </a:solidFill>
            </a:endParaRPr>
          </a:p>
        </p:txBody>
      </p:sp>
      <p:pic>
        <p:nvPicPr>
          <p:cNvPr id="2" name="图片 1"/>
          <p:cNvPicPr>
            <a:picLocks noChangeAspect="1"/>
          </p:cNvPicPr>
          <p:nvPr/>
        </p:nvPicPr>
        <p:blipFill>
          <a:blip r:embed="rId2"/>
          <a:srcRect r="1269" b="2883"/>
          <a:stretch>
            <a:fillRect/>
          </a:stretch>
        </p:blipFill>
        <p:spPr>
          <a:xfrm>
            <a:off x="1132205" y="1844675"/>
            <a:ext cx="10124440" cy="258826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99285" y="401955"/>
            <a:ext cx="7858125" cy="144272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二、平稳时间序列和非平稳时间序列</a:t>
            </a:r>
            <a:endParaRPr lang="zh-CN" altLang="en-US" sz="3200">
              <a:solidFill>
                <a:schemeClr val="accent1"/>
              </a:solidFill>
            </a:endParaRPr>
          </a:p>
          <a:p>
            <a:pPr indent="0" fontAlgn="auto">
              <a:lnSpc>
                <a:spcPct val="140000"/>
              </a:lnSpc>
            </a:pPr>
            <a:r>
              <a:rPr lang="zh-CN" altLang="en-US" sz="2800">
                <a:solidFill>
                  <a:schemeClr val="accent1"/>
                </a:solidFill>
              </a:rPr>
              <a:t>（一）平稳时间序列</a:t>
            </a:r>
            <a:endParaRPr lang="zh-CN" altLang="en-US" sz="2800">
              <a:solidFill>
                <a:schemeClr val="accent1"/>
              </a:solidFill>
            </a:endParaRPr>
          </a:p>
        </p:txBody>
      </p:sp>
      <p:pic>
        <p:nvPicPr>
          <p:cNvPr id="3" name="图片 2"/>
          <p:cNvPicPr>
            <a:picLocks noChangeAspect="1"/>
          </p:cNvPicPr>
          <p:nvPr/>
        </p:nvPicPr>
        <p:blipFill>
          <a:blip r:embed="rId2"/>
          <a:srcRect r="412" b="915"/>
          <a:stretch>
            <a:fillRect/>
          </a:stretch>
        </p:blipFill>
        <p:spPr>
          <a:xfrm>
            <a:off x="1670685" y="1767840"/>
            <a:ext cx="8897620" cy="2886710"/>
          </a:xfrm>
          <a:prstGeom prst="rect">
            <a:avLst/>
          </a:prstGeom>
        </p:spPr>
      </p:pic>
      <p:pic>
        <p:nvPicPr>
          <p:cNvPr id="4" name="图片 3"/>
          <p:cNvPicPr>
            <a:picLocks noChangeAspect="1"/>
          </p:cNvPicPr>
          <p:nvPr/>
        </p:nvPicPr>
        <p:blipFill>
          <a:blip r:embed="rId3"/>
          <a:srcRect r="964" b="6692"/>
          <a:stretch>
            <a:fillRect/>
          </a:stretch>
        </p:blipFill>
        <p:spPr>
          <a:xfrm>
            <a:off x="1576705" y="4654550"/>
            <a:ext cx="8991600" cy="57975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28800" y="659130"/>
            <a:ext cx="5523230" cy="9994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2800">
                <a:solidFill>
                  <a:schemeClr val="accent1"/>
                </a:solidFill>
              </a:rPr>
              <a:t>（二）非平稳时间序列</a:t>
            </a:r>
            <a:endParaRPr lang="zh-CN" altLang="en-US" sz="2800">
              <a:solidFill>
                <a:schemeClr val="accent1"/>
              </a:solidFill>
            </a:endParaRPr>
          </a:p>
        </p:txBody>
      </p:sp>
      <p:pic>
        <p:nvPicPr>
          <p:cNvPr id="3" name="图片 2"/>
          <p:cNvPicPr>
            <a:picLocks noChangeAspect="1"/>
          </p:cNvPicPr>
          <p:nvPr/>
        </p:nvPicPr>
        <p:blipFill>
          <a:blip r:embed="rId2"/>
          <a:srcRect r="1309" b="2252"/>
          <a:stretch>
            <a:fillRect/>
          </a:stretch>
        </p:blipFill>
        <p:spPr>
          <a:xfrm>
            <a:off x="1930400" y="1366520"/>
            <a:ext cx="8053705" cy="479234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828800" y="659130"/>
            <a:ext cx="5523230" cy="9994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chemeClr val="accent1"/>
                </a:solidFill>
              </a:rPr>
              <a:t>三、时间序列分析流程</a:t>
            </a:r>
            <a:endParaRPr lang="zh-CN" altLang="en-US" sz="3200">
              <a:solidFill>
                <a:schemeClr val="accent1"/>
              </a:solidFill>
            </a:endParaRPr>
          </a:p>
        </p:txBody>
      </p:sp>
      <p:sp>
        <p:nvSpPr>
          <p:cNvPr id="4" name="任意多边形: 形状 3"/>
          <p:cNvSpPr/>
          <p:nvPr>
            <p:custDataLst>
              <p:tags r:id="rId2"/>
            </p:custDataLst>
          </p:nvPr>
        </p:nvSpPr>
        <p:spPr>
          <a:xfrm rot="10800000">
            <a:off x="6390640" y="2885440"/>
            <a:ext cx="4592320" cy="3450590"/>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3" name="矩形 2"/>
          <p:cNvSpPr/>
          <p:nvPr>
            <p:custDataLst>
              <p:tags r:id="rId3"/>
            </p:custDataLst>
          </p:nvPr>
        </p:nvSpPr>
        <p:spPr>
          <a:xfrm>
            <a:off x="6758940" y="2691765"/>
            <a:ext cx="4018915" cy="3181985"/>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a:t>
            </a:r>
            <a:r>
              <a:rPr lang="en-US" altLang="zh-CN" sz="1600" dirty="0">
                <a:solidFill>
                  <a:schemeClr val="tx1">
                    <a:lumMod val="85000"/>
                    <a:lumOff val="15000"/>
                  </a:schemeClr>
                </a:solidFill>
                <a:latin typeface="+mn-ea"/>
                <a:cs typeface="+mn-ea"/>
                <a:sym typeface="+mn-ea"/>
              </a:rPr>
              <a:t>1</a:t>
            </a:r>
            <a:r>
              <a:rPr lang="zh-CN" altLang="en-US" sz="1600" dirty="0">
                <a:solidFill>
                  <a:schemeClr val="tx1">
                    <a:lumMod val="85000"/>
                    <a:lumOff val="15000"/>
                  </a:schemeClr>
                </a:solidFill>
                <a:latin typeface="+mn-ea"/>
                <a:cs typeface="+mn-ea"/>
                <a:sym typeface="+mn-ea"/>
              </a:rPr>
              <a:t>）画出时序图。</a:t>
            </a:r>
            <a:endParaRPr lang="zh-CN" altLang="en-US" sz="1600"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a:t>
            </a:r>
            <a:r>
              <a:rPr lang="en-US" altLang="zh-CN" sz="1600" dirty="0">
                <a:solidFill>
                  <a:schemeClr val="tx1">
                    <a:lumMod val="85000"/>
                    <a:lumOff val="15000"/>
                  </a:schemeClr>
                </a:solidFill>
                <a:latin typeface="+mn-ea"/>
                <a:cs typeface="+mn-ea"/>
                <a:sym typeface="+mn-ea"/>
              </a:rPr>
              <a:t>2</a:t>
            </a:r>
            <a:r>
              <a:rPr lang="zh-CN" altLang="en-US" sz="1600" dirty="0">
                <a:solidFill>
                  <a:schemeClr val="tx1">
                    <a:lumMod val="85000"/>
                    <a:lumOff val="15000"/>
                  </a:schemeClr>
                </a:solidFill>
                <a:latin typeface="+mn-ea"/>
                <a:cs typeface="+mn-ea"/>
                <a:sym typeface="+mn-ea"/>
              </a:rPr>
              <a:t>）观察序列的走势规律，选择合适的拟合或预测方法。</a:t>
            </a:r>
            <a:endParaRPr lang="zh-CN" altLang="en-US" sz="1600"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a:t>
            </a:r>
            <a:r>
              <a:rPr lang="en-US" altLang="zh-CN" sz="1600" dirty="0">
                <a:solidFill>
                  <a:schemeClr val="tx1">
                    <a:lumMod val="85000"/>
                    <a:lumOff val="15000"/>
                  </a:schemeClr>
                </a:solidFill>
                <a:latin typeface="+mn-ea"/>
                <a:cs typeface="+mn-ea"/>
                <a:sym typeface="+mn-ea"/>
              </a:rPr>
              <a:t>3</a:t>
            </a:r>
            <a:r>
              <a:rPr lang="zh-CN" altLang="en-US" sz="1600" dirty="0">
                <a:solidFill>
                  <a:schemeClr val="tx1">
                    <a:lumMod val="85000"/>
                    <a:lumOff val="15000"/>
                  </a:schemeClr>
                </a:solidFill>
                <a:latin typeface="+mn-ea"/>
                <a:cs typeface="+mn-ea"/>
                <a:sym typeface="+mn-ea"/>
              </a:rPr>
              <a:t>）选择性能评价方法和指标，并确定相应的目标函数。</a:t>
            </a:r>
            <a:endParaRPr lang="zh-CN" altLang="en-US" sz="1600"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a:t>
            </a:r>
            <a:r>
              <a:rPr lang="en-US" altLang="zh-CN" sz="1600" dirty="0">
                <a:solidFill>
                  <a:schemeClr val="tx1">
                    <a:lumMod val="85000"/>
                    <a:lumOff val="15000"/>
                  </a:schemeClr>
                </a:solidFill>
                <a:latin typeface="+mn-ea"/>
                <a:cs typeface="+mn-ea"/>
                <a:sym typeface="+mn-ea"/>
              </a:rPr>
              <a:t>4</a:t>
            </a:r>
            <a:r>
              <a:rPr lang="zh-CN" altLang="en-US" sz="1600" dirty="0">
                <a:solidFill>
                  <a:schemeClr val="tx1">
                    <a:lumMod val="85000"/>
                    <a:lumOff val="15000"/>
                  </a:schemeClr>
                </a:solidFill>
                <a:latin typeface="+mn-ea"/>
                <a:cs typeface="+mn-ea"/>
                <a:sym typeface="+mn-ea"/>
              </a:rPr>
              <a:t>）构建数学模型。</a:t>
            </a:r>
            <a:endParaRPr lang="zh-CN" altLang="en-US" sz="1600"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a:t>
            </a:r>
            <a:r>
              <a:rPr lang="en-US" altLang="zh-CN" sz="1600" dirty="0">
                <a:solidFill>
                  <a:schemeClr val="tx1">
                    <a:lumMod val="85000"/>
                    <a:lumOff val="15000"/>
                  </a:schemeClr>
                </a:solidFill>
                <a:latin typeface="+mn-ea"/>
                <a:cs typeface="+mn-ea"/>
                <a:sym typeface="+mn-ea"/>
              </a:rPr>
              <a:t>5</a:t>
            </a:r>
            <a:r>
              <a:rPr lang="zh-CN" altLang="en-US" sz="1600" dirty="0">
                <a:solidFill>
                  <a:schemeClr val="tx1">
                    <a:lumMod val="85000"/>
                    <a:lumOff val="15000"/>
                  </a:schemeClr>
                </a:solidFill>
                <a:latin typeface="+mn-ea"/>
                <a:cs typeface="+mn-ea"/>
                <a:sym typeface="+mn-ea"/>
              </a:rPr>
              <a:t>）求解或估计模型参数，并评估模型的应用效果。</a:t>
            </a:r>
            <a:endParaRPr lang="zh-CN" altLang="en-US" sz="1600" dirty="0">
              <a:solidFill>
                <a:schemeClr val="tx1">
                  <a:lumMod val="85000"/>
                  <a:lumOff val="15000"/>
                </a:schemeClr>
              </a:solidFill>
              <a:latin typeface="+mn-ea"/>
              <a:cs typeface="+mn-ea"/>
              <a:sym typeface="+mn-ea"/>
            </a:endParaRPr>
          </a:p>
        </p:txBody>
      </p:sp>
      <p:sp>
        <p:nvSpPr>
          <p:cNvPr id="9" name="任意多边形: 形状 8"/>
          <p:cNvSpPr/>
          <p:nvPr>
            <p:custDataLst>
              <p:tags r:id="rId4"/>
            </p:custDataLst>
          </p:nvPr>
        </p:nvSpPr>
        <p:spPr>
          <a:xfrm rot="10800000">
            <a:off x="1208723" y="2011998"/>
            <a:ext cx="5431952" cy="3861727"/>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59172 h 1859172"/>
              <a:gd name="connsiteX1-3" fmla="*/ 111083 w 2695478"/>
              <a:gd name="connsiteY1-4" fmla="*/ 1859172 h 1859172"/>
              <a:gd name="connsiteX2-5" fmla="*/ 0 w 2695478"/>
              <a:gd name="connsiteY2-6" fmla="*/ 1748089 h 1859172"/>
              <a:gd name="connsiteX3-7" fmla="*/ 0 w 2695478"/>
              <a:gd name="connsiteY3-8" fmla="*/ 366863 h 1859172"/>
              <a:gd name="connsiteX4-9" fmla="*/ 111083 w 2695478"/>
              <a:gd name="connsiteY4-10" fmla="*/ 255780 h 1859172"/>
              <a:gd name="connsiteX5-11" fmla="*/ 1139340 w 2695478"/>
              <a:gd name="connsiteY5-12" fmla="*/ 255780 h 1859172"/>
              <a:gd name="connsiteX6-13" fmla="*/ 1043632 w 2695478"/>
              <a:gd name="connsiteY6-14" fmla="*/ 0 h 1859172"/>
              <a:gd name="connsiteX7-15" fmla="*/ 1556139 w 2695478"/>
              <a:gd name="connsiteY7-16" fmla="*/ 255780 h 1859172"/>
              <a:gd name="connsiteX8-17" fmla="*/ 2584395 w 2695478"/>
              <a:gd name="connsiteY8-18" fmla="*/ 255780 h 1859172"/>
              <a:gd name="connsiteX9-19" fmla="*/ 2695478 w 2695478"/>
              <a:gd name="connsiteY9-20" fmla="*/ 366863 h 1859172"/>
              <a:gd name="connsiteX10-21" fmla="*/ 2695478 w 2695478"/>
              <a:gd name="connsiteY10-22" fmla="*/ 1748089 h 1859172"/>
              <a:gd name="connsiteX11-23" fmla="*/ 2584395 w 2695478"/>
              <a:gd name="connsiteY11-24" fmla="*/ 1859172 h 18591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59172">
                <a:moveTo>
                  <a:pt x="2584395" y="1859172"/>
                </a:moveTo>
                <a:lnTo>
                  <a:pt x="111083" y="1859172"/>
                </a:lnTo>
                <a:cubicBezTo>
                  <a:pt x="49734" y="1859172"/>
                  <a:pt x="0" y="1809438"/>
                  <a:pt x="0" y="1748089"/>
                </a:cubicBezTo>
                <a:lnTo>
                  <a:pt x="0" y="366863"/>
                </a:lnTo>
                <a:cubicBezTo>
                  <a:pt x="0" y="305514"/>
                  <a:pt x="49734" y="255780"/>
                  <a:pt x="111083" y="255780"/>
                </a:cubicBezTo>
                <a:lnTo>
                  <a:pt x="1139340" y="255780"/>
                </a:lnTo>
                <a:lnTo>
                  <a:pt x="1043632" y="0"/>
                </a:lnTo>
                <a:lnTo>
                  <a:pt x="1556139" y="255780"/>
                </a:lnTo>
                <a:lnTo>
                  <a:pt x="2584395" y="255780"/>
                </a:lnTo>
                <a:cubicBezTo>
                  <a:pt x="2645744" y="255780"/>
                  <a:pt x="2695478" y="305514"/>
                  <a:pt x="2695478" y="366863"/>
                </a:cubicBezTo>
                <a:lnTo>
                  <a:pt x="2695478" y="1748089"/>
                </a:lnTo>
                <a:cubicBezTo>
                  <a:pt x="2695478" y="1809438"/>
                  <a:pt x="2645744" y="1859172"/>
                  <a:pt x="2584395" y="1859172"/>
                </a:cubicBezTo>
                <a:close/>
              </a:path>
            </a:pathLst>
          </a:custGeom>
          <a:gradFill>
            <a:gsLst>
              <a:gs pos="0">
                <a:schemeClr val="accent1">
                  <a:alpha val="100000"/>
                </a:schemeClr>
              </a:gs>
              <a:gs pos="50000">
                <a:schemeClr val="accent1">
                  <a:alpha val="100000"/>
                </a:schemeClr>
              </a:gs>
            </a:gsLst>
            <a:lin ang="13800000" scaled="0"/>
          </a:gradFill>
          <a:ln>
            <a:noFill/>
          </a:ln>
          <a:effectLst>
            <a:outerShdw blurRad="228600" dist="177800" dir="3780000" algn="t" rotWithShape="0">
              <a:schemeClr val="accent1">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4000" b="1" dirty="0">
              <a:solidFill>
                <a:schemeClr val="lt1"/>
              </a:solidFill>
            </a:endParaRPr>
          </a:p>
        </p:txBody>
      </p:sp>
      <p:sp>
        <p:nvSpPr>
          <p:cNvPr id="6" name="矩形 5"/>
          <p:cNvSpPr/>
          <p:nvPr>
            <p:custDataLst>
              <p:tags r:id="rId5"/>
            </p:custDataLst>
          </p:nvPr>
        </p:nvSpPr>
        <p:spPr>
          <a:xfrm>
            <a:off x="1407795" y="2390140"/>
            <a:ext cx="4982845" cy="2468880"/>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zh-CN" altLang="en-US" sz="1600" dirty="0">
                <a:solidFill>
                  <a:schemeClr val="lt1">
                    <a:lumMod val="100000"/>
                  </a:schemeClr>
                </a:solidFill>
                <a:latin typeface="+mn-ea"/>
                <a:cs typeface="+mn-ea"/>
                <a:sym typeface="+mn-ea"/>
              </a:rPr>
              <a:t>与横截面数据相比，时间序列的主要特点在于观测变量的取值与时间相关。观测变量的取值随时间变化而变化，而且通常具备某种变化规律或趋势。时间序列分析的关键在于根据过去的变化趋势和规律来预测未来的发展，其假设事物过去的规律会延续到未来。</a:t>
            </a:r>
            <a:endParaRPr lang="zh-CN" altLang="en-US" sz="1600" dirty="0">
              <a:solidFill>
                <a:schemeClr val="lt1">
                  <a:lumMod val="100000"/>
                </a:schemeClr>
              </a:solidFill>
              <a:latin typeface="+mn-ea"/>
              <a:cs typeface="+mn-ea"/>
              <a:sym typeface="+mn-ea"/>
            </a:endParaRPr>
          </a:p>
          <a:p>
            <a:pPr algn="just">
              <a:lnSpc>
                <a:spcPct val="150000"/>
              </a:lnSpc>
              <a:spcBef>
                <a:spcPct val="0"/>
              </a:spcBef>
              <a:spcAft>
                <a:spcPct val="0"/>
              </a:spcAft>
            </a:pPr>
            <a:r>
              <a:rPr lang="zh-CN" altLang="en-US" sz="1600" dirty="0">
                <a:solidFill>
                  <a:schemeClr val="lt1">
                    <a:lumMod val="100000"/>
                  </a:schemeClr>
                </a:solidFill>
                <a:latin typeface="+mn-ea"/>
                <a:cs typeface="+mn-ea"/>
                <a:sym typeface="+mn-ea"/>
              </a:rPr>
              <a:t>和其他数据分析类似，时间序列分析主要包括探索性分析、描述性分析和基于模型的分析，具体步骤如下：</a:t>
            </a:r>
            <a:endParaRPr lang="zh-CN" altLang="en-US" sz="1600" dirty="0">
              <a:solidFill>
                <a:schemeClr val="lt1">
                  <a:lumMod val="100000"/>
                </a:schemeClr>
              </a:solidFill>
              <a:latin typeface="+mn-ea"/>
              <a:cs typeface="+mn-ea"/>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53220825195314,&quot;left&quot;:95.17503937007878,&quot;top&quot;:158.41779174804688,&quot;width&quot;:769.6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85_1*l_h_i*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53220825195314,&quot;left&quot;:95.17503937007878,&quot;top&quot;:158.41779174804688,&quot;width&quot;:769.6249606299212}"/>
  <p:tag name="KSO_WM_DIAGRAM_COLOR_MATCH_VALUE" val="{&quot;shape&quot;:{&quot;fill&quot;:{&quot;gradient&quot;:[{&quot;brightness&quot;:0,&quot;colorType&quot;:1,&quot;foreColorIndex&quot;:5,&quot;pos&quot;:0,&quot;transparency&quot;:0},{&quot;brightness&quot;:0,&quot;colorType&quot;:1,&quot;foreColorIndex&quot;:5,&quot;pos&quot;:0.5,&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BEAUTIFY_FLAG" val="#wm#"/>
  <p:tag name="KSO_WM_UNIT_FILL_TYPE" val="3"/>
  <p:tag name="KSO_WM_DIAGRAM_USE_COLOR_VALUE" val="{&quot;color_scheme&quot;:1,&quot;color_type&quot;:1,&quot;theme_color_indexes&quot;:[5,6,5,6,5,6]}"/>
</p:tagLst>
</file>

<file path=ppt/tags/tag12.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85_1*l_h_f*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53220825195314,&quot;left&quot;:95.17503937007878,&quot;top&quot;:158.41779174804688,&quot;width&quot;:769.6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13.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3147],&quot;70&quot;:[3321538]}"/>
</p:tagLst>
</file>

<file path=ppt/tags/tag14.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3147],&quot;70&quot;:[3321538]}"/>
</p:tagLst>
</file>

<file path=ppt/tags/tag1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3147],&quot;70&quot;:[3321538]}"/>
</p:tagLst>
</file>

<file path=ppt/tags/tag16.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3147],&quot;70&quot;:[3321538]}"/>
</p:tagLst>
</file>

<file path=ppt/tags/tag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9.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08.2*309.3"/>
  <p:tag name="KSO_WM_SLIDE_POSITION" val="504*182.6"/>
  <p:tag name="KSO_WM_SLIDE_SUBTYPE" val="picTxt"/>
  <p:tag name="KSO_WM_DIAGRAM_GROUP_CODE" val="l1-1"/>
  <p:tag name="KSO_WM_SLIDE_DIAGTYPE" val="l"/>
  <p:tag name="KSO_WM_SLIDE_LAYOUT_NAME" val="仅标题"/>
  <p:tag name="KSO_WM_TEMPLATE_INDEX" val="20232404"/>
  <p:tag name="KSO_WM_TEMPLATE_SUBCATEGORY" val="0"/>
  <p:tag name="KSO_WM_SLIDE_INDEX" val="1"/>
  <p:tag name="KSO_WM_TAG_VERSION" val="3.0"/>
  <p:tag name="KSO_WM_SLIDE_ID" val="custom20232404_1"/>
  <p:tag name="KSO_WM_SLIDE_ITEM_CNT" val="2"/>
  <p:tag name="KSO_WM_SLIDE_SOURCE" val="WPPAIGenerateSlide"/>
</p:tagLst>
</file>

<file path=ppt/tags/tag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3*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7.1376270738721,&quot;left&quot;:53.55,&quot;top&quot;:112.08118110236221,&quot;width&quot;:851.6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3*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7.1376270738721,&quot;left&quot;:53.55,&quot;top&quot;:112.08118110236221,&quot;width&quot;:851.6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03_3*l_h_i*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7.1376270738721,&quot;left&quot;:53.55,&quot;top&quot;:112.08118110236221,&quot;width&quot;:851.6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3*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7.1376270738721,&quot;left&quot;:53.55,&quot;top&quot;:112.08118110236221,&quot;width&quot;:851.6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3*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87.1376270738721,&quot;left&quot;:53.55,&quot;top&quot;:112.08118110236221,&quot;width&quot;:85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3.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3*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7.1376270738721,&quot;left&quot;:53.55,&quot;top&quot;:112.08118110236221,&quot;width&quot;:85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4_1"/>
  <p:tag name="KSO_WM_UNIT_ID" val="diagram20233203_3*l_h_f*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87.1376270738721,&quot;left&quot;:53.55,&quot;top&quot;:112.08118110236221,&quot;width&quot;:85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40"/>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3_3*l_h_a*1_4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7.1376270738721,&quot;left&quot;:53.55,&quot;top&quot;:112.08118110236221,&quot;width&quot;:85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3.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3*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87.1376270738721,&quot;left&quot;:53.55,&quot;top&quot;:112.08118110236221,&quot;width&quot;:85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内容，文字是您思想的提炼，请言简意赅的阐述您的观点"/>
  <p:tag name="KSO_WM_UNIT_TEXT_FILL_FORE_SCHEMECOLOR_INDEX" val="1"/>
  <p:tag name="KSO_WM_UNIT_TEXT_FILL_TYPE" val="1"/>
  <p:tag name="KSO_WM_UNIT_USESOURCEFORMAT_APPLY" val="1"/>
</p:tagLst>
</file>

<file path=ppt/tags/tag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3*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7.1376270738721,&quot;left&quot;:53.55,&quot;top&quot;:112.08118110236221,&quot;width&quot;:85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5.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3*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87.1376270738721,&quot;left&quot;:53.55,&quot;top&quot;:112.08118110236221,&quot;width&quot;:85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3*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7.1376270738721,&quot;left&quot;:53.55,&quot;top&quot;:112.08118110236221,&quot;width&quot;:85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7.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3*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7.1376270738721,&quot;left&quot;:53.55,&quot;top&quot;:112.08118110236221,&quot;width&quot;:851.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8.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4_1"/>
  <p:tag name="KSO_WM_UNIT_ID" val="diagram20233203_3*l_h_x*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7.1376270738721,&quot;left&quot;:53.55,&quot;top&quot;:112.08118110236221,&quot;width&quot;:851.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9.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3*l_h_x*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7.1376270738721,&quot;left&quot;:53.55,&quot;top&quot;:112.08118110236221,&quot;width&quot;:851.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0.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3*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7.1376270738721,&quot;left&quot;:53.55,&quot;top&quot;:112.08118110236221,&quot;width&quot;:851.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41.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4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4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4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2.65104205191665,&quot;left&quot;:121,&quot;top&quot;:82.07401122344315,&quot;width&quot;:813.7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2.65104205191665,&quot;left&quot;:121,&quot;top&quot;:82.07401122344315,&quot;width&quot;:813.7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2.65104205191665,&quot;left&quot;:121,&quot;top&quot;:82.07401122344315,&quot;width&quot;:813.7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42.65104205191665,&quot;left&quot;:121,&quot;top&quot;:82.07401122344315,&quot;width&quot;:813.7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491237302\&quot;,\&quot;product_name\&quot;:\&quot;\&quot;,\&quot;intention_code\&quot;:\&quot;\&quot;}&quot;}*gallery_gallery_ai_v2.1.6_ONLINE*b5d26686d45503e288ce8304257110ad-slide-0"/>
  <p:tag name="KSO_WM_UNIT_LINE_FILL_TYPE" val="2"/>
  <p:tag name="KSO_WM_UNIT_USESOURCEFORMAT_APPLY" val="1"/>
</p:tagLst>
</file>

<file path=ppt/tags/tag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2.65104205191665,&quot;left&quot;:121,&quot;top&quot;:82.07401122344315,&quot;width&quot;:813.7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2.65104205191665,&quot;left&quot;:121,&quot;top&quot;:82.07401122344315,&quot;width&quot;:813.7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2.65104205191665,&quot;left&quot;:121,&quot;top&quot;:82.07401122344315,&quot;width&quot;:813.7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42.65104205191665,&quot;left&quot;:121,&quot;top&quot;:82.07401122344315,&quot;width&quot;:813.7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864417144\&quot;,\&quot;product_name\&quot;:\&quot;\&quot;,\&quot;intention_code\&quot;:\&quot;\&quot;}&quot;}*gallery_gallery_ai_v2.1.6_ONLINE*b5d26686d45503e288ce8304257110ad-slide-0"/>
  <p:tag name="KSO_WM_UNIT_LINE_FILL_TYPE" val="2"/>
  <p:tag name="KSO_WM_UNIT_USESOURCEFORMAT_APPLY" val="1"/>
</p:tagLst>
</file>

<file path=ppt/tags/tag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2.65104205191665,&quot;left&quot;:121,&quot;top&quot;:82.07401122344315,&quot;width&quot;:813.7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2.65104205191665,&quot;left&quot;:121,&quot;top&quot;:82.07401122344315,&quot;width&quot;:813.7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2.65104205191665,&quot;left&quot;:121,&quot;top&quot;:82.07401122344315,&quot;width&quot;:813.7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42.65104205191665,&quot;left&quot;:121,&quot;top&quot;:82.07401122344315,&quot;width&quot;:813.7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281967549\&quot;,\&quot;product_name\&quot;:\&quot;\&quot;,\&quot;intention_code\&quot;:\&quot;\&quot;}&quot;}*gallery_gallery_ai_v2.1.6_ONLINE*b5d26686d45503e288ce8304257110ad-slide-0"/>
  <p:tag name="KSO_WM_UNIT_LINE_FILL_TYPE" val="2"/>
  <p:tag name="KSO_WM_UNIT_USESOURCEFORMAT_APPLY" val="1"/>
</p:tagLst>
</file>

<file path=ppt/tags/tag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2.65104205191665,&quot;left&quot;:121,&quot;top&quot;:82.07401122344315,&quot;width&quot;:813.7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2.65104205191665,&quot;left&quot;:121,&quot;top&quot;:82.07401122344315,&quot;width&quot;:813.7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2.65104205191665,&quot;left&quot;:121,&quot;top&quot;:82.07401122344315,&quot;width&quot;:813.7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6.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7.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8.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71.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2.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3.xml><?xml version="1.0" encoding="utf-8"?>
<p:tagLst xmlns:p="http://schemas.openxmlformats.org/presentationml/2006/main">
  <p:tag name="resource_record_key" val="{&quot;65&quot;:[20233147],&quot;70&quot;:[3314056,3332765,3322390,3325541,3321538]}"/>
</p:tagLst>
</file>

<file path=ppt/tags/tag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53220825195314,&quot;left&quot;:95.17503937007878,&quot;top&quot;:158.41779174804688,&quot;width&quot;:769.624960629921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BEAUTIFY_FLAG" val="#wm#"/>
  <p:tag name="KSO_WM_UNIT_LINE_FORE_SCHEMECOLOR_INDEX" val="5"/>
  <p:tag name="KSO_WM_DIAGRAM_USE_COLOR_VALUE" val="{&quot;color_scheme&quot;:1,&quot;color_type&quot;:1,&quot;theme_color_indexes&quot;:[5,6,5,6,5,6]}"/>
</p:tagLst>
</file>

<file path=ppt/theme/theme1.xml><?xml version="1.0" encoding="utf-8"?>
<a:theme xmlns:a="http://schemas.openxmlformats.org/drawingml/2006/main" name="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0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5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6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7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8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0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2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2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9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4_稻壳鸭鸭   https://www.docer.com/works?userid=327037375">
  <a:themeElements>
    <a:clrScheme name="自定义 1385">
      <a:dk1>
        <a:srgbClr val="000000"/>
      </a:dk1>
      <a:lt1>
        <a:srgbClr val="FFFFFF"/>
      </a:lt1>
      <a:dk2>
        <a:srgbClr val="2D3847"/>
      </a:dk2>
      <a:lt2>
        <a:srgbClr val="E7E6E6"/>
      </a:lt2>
      <a:accent1>
        <a:srgbClr val="2374C4"/>
      </a:accent1>
      <a:accent2>
        <a:srgbClr val="559BE0"/>
      </a:accent2>
      <a:accent3>
        <a:srgbClr val="2374C4"/>
      </a:accent3>
      <a:accent4>
        <a:srgbClr val="559BE0"/>
      </a:accent4>
      <a:accent5>
        <a:srgbClr val="2374C4"/>
      </a:accent5>
      <a:accent6>
        <a:srgbClr val="559BE0"/>
      </a:accent6>
      <a:hlink>
        <a:srgbClr val="2374C4"/>
      </a:hlink>
      <a:folHlink>
        <a:srgbClr val="559BE0"/>
      </a:folHlink>
    </a:clrScheme>
    <a:fontScheme name="1212121">
      <a:majorFont>
        <a:latin typeface="汉仪雅酷黑 85W"/>
        <a:ea typeface="汉仪雅酷黑 85W"/>
        <a:cs typeface=""/>
      </a:majorFont>
      <a:minorFont>
        <a:latin typeface="汉仪雅酷黑 85W"/>
        <a:ea typeface="汉仪正圆-55W"/>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2657</Words>
  <Application>WPS 文字</Application>
  <PresentationFormat>宽屏</PresentationFormat>
  <Paragraphs>139</Paragraphs>
  <Slides>34</Slides>
  <Notes>31</Notes>
  <HiddenSlides>1</HiddenSlides>
  <MMClips>0</MMClips>
  <ScaleCrop>false</ScaleCrop>
  <HeadingPairs>
    <vt:vector size="6" baseType="variant">
      <vt:variant>
        <vt:lpstr>已用的字体</vt:lpstr>
      </vt:variant>
      <vt:variant>
        <vt:i4>35</vt:i4>
      </vt:variant>
      <vt:variant>
        <vt:lpstr>主题</vt:lpstr>
      </vt:variant>
      <vt:variant>
        <vt:i4>25</vt:i4>
      </vt:variant>
      <vt:variant>
        <vt:lpstr>幻灯片标题</vt:lpstr>
      </vt:variant>
      <vt:variant>
        <vt:i4>34</vt:i4>
      </vt:variant>
    </vt:vector>
  </HeadingPairs>
  <TitlesOfParts>
    <vt:vector size="94" baseType="lpstr">
      <vt:lpstr>Arial</vt:lpstr>
      <vt:lpstr>宋体</vt:lpstr>
      <vt:lpstr>Wingdings</vt:lpstr>
      <vt:lpstr>汉仪雅酷黑 85W</vt:lpstr>
      <vt:lpstr>汉仪中黑KW</vt:lpstr>
      <vt:lpstr>思源黑体 CN Light</vt:lpstr>
      <vt:lpstr>思源宋体 CN</vt:lpstr>
      <vt:lpstr>Calibri</vt:lpstr>
      <vt:lpstr>MiSans Medium</vt:lpstr>
      <vt:lpstr>MiSans Semibold</vt:lpstr>
      <vt:lpstr>苹方-简</vt:lpstr>
      <vt:lpstr>思源黑体 CN Medium</vt:lpstr>
      <vt:lpstr>思源黑体 CN Normal</vt:lpstr>
      <vt:lpstr>思源黑体</vt:lpstr>
      <vt:lpstr>汉仪雅酷黑 85W</vt:lpstr>
      <vt:lpstr>汉仪正圆-55W</vt:lpstr>
      <vt:lpstr>宋体</vt:lpstr>
      <vt:lpstr>汉仪书宋二KW</vt:lpstr>
      <vt:lpstr>BiaoZhunCuHei</vt:lpstr>
      <vt:lpstr>阿里巴巴普惠体 M</vt:lpstr>
      <vt:lpstr>微软雅黑</vt:lpstr>
      <vt:lpstr>汉仪旗黑</vt:lpstr>
      <vt:lpstr>Arial Unicode MS</vt:lpstr>
      <vt:lpstr>等线</vt:lpstr>
      <vt:lpstr>MiSans Medium</vt:lpstr>
      <vt:lpstr>MiSans Semibold</vt:lpstr>
      <vt:lpstr>微软雅黑</vt:lpstr>
      <vt:lpstr>思源宋体 CN</vt:lpstr>
      <vt:lpstr>思源黑体</vt:lpstr>
      <vt:lpstr>思源黑体 CN Light</vt:lpstr>
      <vt:lpstr>思源黑体 CN Medium</vt:lpstr>
      <vt:lpstr>思源黑体 CN Normal</vt:lpstr>
      <vt:lpstr>汉仪正圆-55W</vt:lpstr>
      <vt:lpstr>汉仪雅酷黑 85W</vt:lpstr>
      <vt:lpstr>阿里巴巴普惠体 M</vt:lpstr>
      <vt:lpstr>稻壳鸭鸭   https://www.docer.com/works?userid=327037375</vt:lpstr>
      <vt:lpstr>Office 主题</vt:lpstr>
      <vt:lpstr>1_稻壳鸭鸭   https://www.docer.com/works?userid=327037375</vt:lpstr>
      <vt:lpstr>2_稻壳鸭鸭   https://www.docer.com/works?userid=327037375</vt:lpstr>
      <vt:lpstr>12_稻壳鸭鸭   https://www.docer.com/works?userid=327037375</vt:lpstr>
      <vt:lpstr>13_稻壳鸭鸭   https://www.docer.com/works?userid=327037375</vt:lpstr>
      <vt:lpstr>19_稻壳鸭鸭   https://www.docer.com/works?userid=327037375</vt:lpstr>
      <vt:lpstr>3_稻壳鸭鸭   https://www.docer.com/works?userid=327037375</vt:lpstr>
      <vt:lpstr>4_稻壳鸭鸭   https://www.docer.com/works?userid=327037375</vt:lpstr>
      <vt:lpstr>5_稻壳鸭鸭   https://www.docer.com/works?userid=327037375</vt:lpstr>
      <vt:lpstr>6_稻壳鸭鸭   https://www.docer.com/works?userid=327037375</vt:lpstr>
      <vt:lpstr>7_稻壳鸭鸭   https://www.docer.com/works?userid=327037375</vt:lpstr>
      <vt:lpstr>8_稻壳鸭鸭   https://www.docer.com/works?userid=327037375</vt:lpstr>
      <vt:lpstr>9_稻壳鸭鸭   https://www.docer.com/works?userid=327037375</vt:lpstr>
      <vt:lpstr>10_稻壳鸭鸭   https://www.docer.com/works?userid=327037375</vt:lpstr>
      <vt:lpstr>11_稻壳鸭鸭   https://www.docer.com/works?userid=327037375</vt:lpstr>
      <vt:lpstr>14_稻壳鸭鸭   https://www.docer.com/works?userid=327037375</vt:lpstr>
      <vt:lpstr>15_稻壳鸭鸭   https://www.docer.com/works?userid=327037375</vt:lpstr>
      <vt:lpstr>16_稻壳鸭鸭   https://www.docer.com/works?userid=327037375</vt:lpstr>
      <vt:lpstr>17_稻壳鸭鸭   https://www.docer.com/works?userid=327037375</vt:lpstr>
      <vt:lpstr>18_稻壳鸭鸭   https://www.docer.com/works?userid=327037375</vt:lpstr>
      <vt:lpstr>20_稻壳鸭鸭   https://www.docer.com/works?userid=327037375</vt:lpstr>
      <vt:lpstr>21_稻壳鸭鸭   https://www.docer.com/works?userid=327037375</vt:lpstr>
      <vt:lpstr>22_稻壳鸭鸭   https://www.docer.com/works?userid=327037375</vt:lpstr>
      <vt:lpstr>23_稻壳鸭鸭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无谓</cp:lastModifiedBy>
  <cp:revision>23</cp:revision>
  <dcterms:created xsi:type="dcterms:W3CDTF">2025-09-29T17:46:55Z</dcterms:created>
  <dcterms:modified xsi:type="dcterms:W3CDTF">2025-09-29T17:46:55Z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2052-12.1.22553.22553</vt:lpwstr>
  </property>
  <property fmtid="{D5CDD505-2E9C-101B-9397-08002B2CF9AE}" pid="3" name="KSOTemplateUUID">
    <vt:lpwstr>v1.0_mb_1RSa+iecjw47oW/rMDje4A==</vt:lpwstr>
  </property>
  <property fmtid="{D5CDD505-2E9C-101B-9397-08002B2CF9AE}" pid="4" name="ICV">
    <vt:lpwstr>6DB68421C4C15D73C7A67868B17E3754_41</vt:lpwstr>
  </property>
</Properties>
</file>